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 id="2147484246" r:id="rId2"/>
  </p:sldMasterIdLst>
  <p:notesMasterIdLst>
    <p:notesMasterId r:id="rId42"/>
  </p:notesMasterIdLst>
  <p:handoutMasterIdLst>
    <p:handoutMasterId r:id="rId43"/>
  </p:handoutMasterIdLst>
  <p:sldIdLst>
    <p:sldId id="337" r:id="rId3"/>
    <p:sldId id="376" r:id="rId4"/>
    <p:sldId id="381" r:id="rId5"/>
    <p:sldId id="375" r:id="rId6"/>
    <p:sldId id="436" r:id="rId7"/>
    <p:sldId id="410" r:id="rId8"/>
    <p:sldId id="411" r:id="rId9"/>
    <p:sldId id="412" r:id="rId10"/>
    <p:sldId id="413" r:id="rId11"/>
    <p:sldId id="414" r:id="rId12"/>
    <p:sldId id="415" r:id="rId13"/>
    <p:sldId id="267" r:id="rId14"/>
    <p:sldId id="266" r:id="rId15"/>
    <p:sldId id="361" r:id="rId16"/>
    <p:sldId id="382" r:id="rId17"/>
    <p:sldId id="383" r:id="rId18"/>
    <p:sldId id="384" r:id="rId19"/>
    <p:sldId id="417" r:id="rId20"/>
    <p:sldId id="418" r:id="rId21"/>
    <p:sldId id="419" r:id="rId22"/>
    <p:sldId id="421" r:id="rId23"/>
    <p:sldId id="420" r:id="rId24"/>
    <p:sldId id="386" r:id="rId25"/>
    <p:sldId id="400" r:id="rId26"/>
    <p:sldId id="422" r:id="rId27"/>
    <p:sldId id="423" r:id="rId28"/>
    <p:sldId id="424" r:id="rId29"/>
    <p:sldId id="425" r:id="rId30"/>
    <p:sldId id="426" r:id="rId31"/>
    <p:sldId id="427" r:id="rId32"/>
    <p:sldId id="428" r:id="rId33"/>
    <p:sldId id="429" r:id="rId34"/>
    <p:sldId id="430" r:id="rId35"/>
    <p:sldId id="431" r:id="rId36"/>
    <p:sldId id="432" r:id="rId37"/>
    <p:sldId id="433" r:id="rId38"/>
    <p:sldId id="435" r:id="rId39"/>
    <p:sldId id="387" r:id="rId40"/>
    <p:sldId id="437" r:id="rId4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1896" autoAdjust="0"/>
  </p:normalViewPr>
  <p:slideViewPr>
    <p:cSldViewPr>
      <p:cViewPr varScale="1">
        <p:scale>
          <a:sx n="52" d="100"/>
          <a:sy n="52" d="100"/>
        </p:scale>
        <p:origin x="1358"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950"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0471" tIns="45235" rIns="90471" bIns="45235"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0471" tIns="45235" rIns="90471" bIns="45235" rtlCol="0"/>
          <a:lstStyle>
            <a:lvl1pPr algn="r">
              <a:defRPr sz="1200">
                <a:latin typeface="Arial" charset="0"/>
                <a:cs typeface="Arial" charset="0"/>
              </a:defRPr>
            </a:lvl1pPr>
          </a:lstStyle>
          <a:p>
            <a:pPr>
              <a:defRPr/>
            </a:pPr>
            <a:fld id="{CC2A29DE-C5DC-42EC-BC93-84472B122947}" type="datetimeFigureOut">
              <a:rPr lang="en-US"/>
              <a:pPr>
                <a:defRPr/>
              </a:pPr>
              <a:t>10/27/2021</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0471" tIns="45235" rIns="90471" bIns="45235"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wrap="square" lIns="90471" tIns="45235" rIns="90471" bIns="45235" numCol="1" anchor="b" anchorCtr="0" compatLnSpc="1">
            <a:prstTxWarp prst="textNoShape">
              <a:avLst/>
            </a:prstTxWarp>
          </a:bodyPr>
          <a:lstStyle>
            <a:lvl1pPr algn="r">
              <a:defRPr sz="1200"/>
            </a:lvl1pPr>
          </a:lstStyle>
          <a:p>
            <a:fld id="{7FAB4E63-FBA5-407B-AE4C-887D8C0D326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2298" tIns="46150" rIns="92298" bIns="4615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2298" tIns="46150" rIns="92298" bIns="46150" rtlCol="0"/>
          <a:lstStyle>
            <a:lvl1pPr algn="r">
              <a:defRPr sz="1200">
                <a:latin typeface="Arial" charset="0"/>
                <a:cs typeface="Arial" charset="0"/>
              </a:defRPr>
            </a:lvl1pPr>
          </a:lstStyle>
          <a:p>
            <a:pPr>
              <a:defRPr/>
            </a:pPr>
            <a:fld id="{E54CF636-E951-4758-A3AC-BB39625E3070}" type="datetimeFigureOut">
              <a:rPr lang="en-US"/>
              <a:pPr>
                <a:defRPr/>
              </a:pPr>
              <a:t>10/27/2021</a:t>
            </a:fld>
            <a:endParaRPr lang="en-US"/>
          </a:p>
        </p:txBody>
      </p:sp>
      <p:sp>
        <p:nvSpPr>
          <p:cNvPr id="4" name="Slide Image Placeholder 3"/>
          <p:cNvSpPr>
            <a:spLocks noGrp="1" noRot="1" noChangeAspect="1"/>
          </p:cNvSpPr>
          <p:nvPr>
            <p:ph type="sldImg" idx="2"/>
          </p:nvPr>
        </p:nvSpPr>
        <p:spPr>
          <a:xfrm>
            <a:off x="1106488" y="698500"/>
            <a:ext cx="4645025" cy="3484563"/>
          </a:xfrm>
          <a:prstGeom prst="rect">
            <a:avLst/>
          </a:prstGeom>
          <a:noFill/>
          <a:ln w="12700">
            <a:solidFill>
              <a:prstClr val="black"/>
            </a:solidFill>
          </a:ln>
        </p:spPr>
        <p:txBody>
          <a:bodyPr vert="horz" lIns="92298" tIns="46150" rIns="92298" bIns="46150" rtlCol="0" anchor="ctr"/>
          <a:lstStyle/>
          <a:p>
            <a:pPr lvl="0"/>
            <a:endParaRPr lang="en-US" noProof="0" smtClean="0"/>
          </a:p>
        </p:txBody>
      </p:sp>
      <p:sp>
        <p:nvSpPr>
          <p:cNvPr id="5" name="Notes Placeholder 4"/>
          <p:cNvSpPr>
            <a:spLocks noGrp="1"/>
          </p:cNvSpPr>
          <p:nvPr>
            <p:ph type="body" sz="quarter" idx="3"/>
          </p:nvPr>
        </p:nvSpPr>
        <p:spPr>
          <a:xfrm>
            <a:off x="685800" y="4414838"/>
            <a:ext cx="5486400" cy="4183062"/>
          </a:xfrm>
          <a:prstGeom prst="rect">
            <a:avLst/>
          </a:prstGeom>
        </p:spPr>
        <p:txBody>
          <a:bodyPr vert="horz" lIns="92298" tIns="46150" rIns="92298" bIns="4615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2298" tIns="46150" rIns="92298" bIns="4615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2298" tIns="46150" rIns="92298" bIns="46150" numCol="1" anchor="b" anchorCtr="0" compatLnSpc="1">
            <a:prstTxWarp prst="textNoShape">
              <a:avLst/>
            </a:prstTxWarp>
          </a:bodyPr>
          <a:lstStyle>
            <a:lvl1pPr algn="r">
              <a:defRPr sz="1200"/>
            </a:lvl1pPr>
          </a:lstStyle>
          <a:p>
            <a:fld id="{C14AEC2D-75C8-43D3-8DBA-4BF30099448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a:p>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15AF1F0-C947-4D46-8A2F-0709E47A1FF7}" type="slidenum">
              <a:rPr lang="en-US" altLang="en-US"/>
              <a:pPr eaLnBrk="1" hangingPunct="1"/>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9375F6-A750-4877-AAB3-3EEA8AFBA9CC}" type="slidenum">
              <a:rPr lang="en-US" altLang="en-US"/>
              <a:pPr eaLnBrk="1" hangingPunct="1"/>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58C332-B752-496C-A4E4-DA42152FA9C8}" type="slidenum">
              <a:rPr lang="en-US" altLang="en-US"/>
              <a:pPr eaLnBrk="1" hangingPunct="1"/>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D206AE-E8F5-4F92-8882-47739AB716AD}" type="slidenum">
              <a:rPr lang="en-US" altLang="en-US"/>
              <a:pPr eaLnBrk="1" hangingPunct="1"/>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AEC2D-75C8-43D3-8DBA-4BF300994484}" type="slidenum">
              <a:rPr lang="en-US" altLang="en-US" smtClean="0"/>
              <a:pPr/>
              <a:t>8</a:t>
            </a:fld>
            <a:endParaRPr lang="en-US" altLang="en-US"/>
          </a:p>
        </p:txBody>
      </p:sp>
    </p:spTree>
    <p:extLst>
      <p:ext uri="{BB962C8B-B14F-4D97-AF65-F5344CB8AC3E}">
        <p14:creationId xmlns:p14="http://schemas.microsoft.com/office/powerpoint/2010/main" val="3285371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912F0A-A5BE-479F-A13D-1F36A3CB2B2D}" type="slidenum">
              <a:rPr lang="en-US" altLang="en-US"/>
              <a:pPr eaLnBrk="1" hangingPunct="1"/>
              <a:t>12</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3E2AA98-7100-476E-ABDD-EE3425264DED}" type="slidenum">
              <a:rPr lang="en-US" altLang="en-US"/>
              <a:pPr eaLnBrk="1" hangingPunct="1"/>
              <a:t>13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4.xml"/><Relationship Id="rId4" Type="http://schemas.openxmlformats.org/officeDocument/2006/relationships/image" Target="../media/image3.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11113" y="3541713"/>
            <a:ext cx="2251076" cy="13350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2360613" y="3532188"/>
            <a:ext cx="6783387" cy="133508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userDrawn="1"/>
        </p:nvSpPr>
        <p:spPr>
          <a:xfrm>
            <a:off x="0" y="6400800"/>
            <a:ext cx="9144000"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ame 6"/>
          <p:cNvSpPr/>
          <p:nvPr userDrawn="1"/>
        </p:nvSpPr>
        <p:spPr>
          <a:xfrm>
            <a:off x="0" y="0"/>
            <a:ext cx="9144000" cy="6858000"/>
          </a:xfrm>
          <a:prstGeom prst="frame">
            <a:avLst>
              <a:gd name="adj1" fmla="val 127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0" name="Frame 9"/>
          <p:cNvSpPr/>
          <p:nvPr userDrawn="1"/>
        </p:nvSpPr>
        <p:spPr>
          <a:xfrm>
            <a:off x="0" y="6400800"/>
            <a:ext cx="9144000" cy="457200"/>
          </a:xfrm>
          <a:prstGeom prst="frame">
            <a:avLst>
              <a:gd name="adj1" fmla="val 1749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 name="Title 7"/>
          <p:cNvSpPr>
            <a:spLocks noGrp="1"/>
          </p:cNvSpPr>
          <p:nvPr>
            <p:ph type="ctrTitle"/>
          </p:nvPr>
        </p:nvSpPr>
        <p:spPr>
          <a:xfrm>
            <a:off x="2362200" y="1371600"/>
            <a:ext cx="6477000" cy="1828800"/>
          </a:xfrm>
        </p:spPr>
        <p:txBody>
          <a:bodyPr anchor="b"/>
          <a:lstStyle>
            <a:lvl1pPr>
              <a:defRPr b="1"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3886200"/>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152400" y="5943600"/>
            <a:ext cx="2057400" cy="381000"/>
          </a:xfrm>
        </p:spPr>
        <p:txBody>
          <a:bodyPr>
            <a:noAutofit/>
          </a:bodyPr>
          <a:lstStyle>
            <a:lvl1pPr algn="ctr">
              <a:defRPr sz="2000">
                <a:solidFill>
                  <a:srgbClr val="FFFFFF"/>
                </a:solidFill>
              </a:defRPr>
            </a:lvl1pPr>
          </a:lstStyle>
          <a:p>
            <a:pPr>
              <a:defRPr/>
            </a:pPr>
            <a:fld id="{622D17BE-2514-4932-BAA8-931E4A1EA9AD}" type="datetimeFigureOut">
              <a:rPr lang="en-US"/>
              <a:pPr>
                <a:defRPr/>
              </a:pPr>
              <a:t>10/27/2021</a:t>
            </a:fld>
            <a:endParaRPr lang="en-US" dirty="0"/>
          </a:p>
        </p:txBody>
      </p:sp>
      <p:sp>
        <p:nvSpPr>
          <p:cNvPr id="12" name="Footer Placeholder 16"/>
          <p:cNvSpPr>
            <a:spLocks noGrp="1"/>
          </p:cNvSpPr>
          <p:nvPr>
            <p:ph type="ftr" sz="quarter" idx="11"/>
          </p:nvPr>
        </p:nvSpPr>
        <p:spPr>
          <a:xfrm>
            <a:off x="3124200" y="5943600"/>
            <a:ext cx="5867400" cy="365125"/>
          </a:xfrm>
        </p:spPr>
        <p:txBody>
          <a:bodyPr/>
          <a:lstStyle>
            <a:lvl1pPr algn="r">
              <a:defRPr>
                <a:solidFill>
                  <a:schemeClr val="tx2"/>
                </a:solidFill>
              </a:defRPr>
            </a:lvl1pPr>
          </a:lstStyle>
          <a:p>
            <a:pPr>
              <a:defRPr/>
            </a:pPr>
            <a:r>
              <a:rPr lang="en-US"/>
              <a:t>4/2011</a:t>
            </a:r>
          </a:p>
        </p:txBody>
      </p:sp>
      <p:sp>
        <p:nvSpPr>
          <p:cNvPr id="13"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233FB8C-284B-436D-BAB6-958A316FC365}" type="slidenum">
              <a:rPr lang="en-US" altLang="en-US"/>
              <a:pPr/>
              <a:t>‹#›</a:t>
            </a:fld>
            <a:endParaRPr lang="en-US" altLang="en-US"/>
          </a:p>
        </p:txBody>
      </p:sp>
    </p:spTree>
    <p:extLst>
      <p:ext uri="{BB962C8B-B14F-4D97-AF65-F5344CB8AC3E}">
        <p14:creationId xmlns:p14="http://schemas.microsoft.com/office/powerpoint/2010/main" val="184726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EC7DBC2-2017-493A-8A2E-7E9DDDBD5B10}" type="datetimeFigureOut">
              <a:rPr lang="en-US"/>
              <a:pPr>
                <a:defRPr/>
              </a:pPr>
              <a:t>10/27/2021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C229FE84-C890-40EE-B263-D5F1666F2996}" type="slidenum">
              <a:rPr lang="en-US" altLang="en-US"/>
              <a:pPr/>
              <a:t>‹#›</a:t>
            </a:fld>
            <a:endParaRPr lang="en-US" altLang="en-US"/>
          </a:p>
        </p:txBody>
      </p:sp>
    </p:spTree>
    <p:extLst>
      <p:ext uri="{BB962C8B-B14F-4D97-AF65-F5344CB8AC3E}">
        <p14:creationId xmlns:p14="http://schemas.microsoft.com/office/powerpoint/2010/main" val="346385043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22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1"/>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1"/>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1408F999-BF64-4B0B-BDC5-375D2AF06580}" type="datetimeFigureOut">
              <a:rPr lang="en-US"/>
              <a:pPr>
                <a:defRPr/>
              </a:pPr>
              <a:t>10/27/2021</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90432" y="143668"/>
            <a:ext cx="533400" cy="246063"/>
          </a:xfrm>
        </p:spPr>
        <p:txBody>
          <a:bodyPr/>
          <a:lstStyle>
            <a:lvl1pPr>
              <a:defRPr/>
            </a:lvl1pPr>
          </a:lstStyle>
          <a:p>
            <a:fld id="{13B9435E-EDAD-4A34-BDA0-4E773BDCACB3}" type="slidenum">
              <a:rPr lang="en-US" altLang="en-US"/>
              <a:pPr/>
              <a:t>‹#›</a:t>
            </a:fld>
            <a:endParaRPr lang="en-US" altLang="en-US"/>
          </a:p>
        </p:txBody>
      </p:sp>
    </p:spTree>
    <p:extLst>
      <p:ext uri="{BB962C8B-B14F-4D97-AF65-F5344CB8AC3E}">
        <p14:creationId xmlns:p14="http://schemas.microsoft.com/office/powerpoint/2010/main" val="61354357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9"/>
          <p:cNvGrpSpPr>
            <a:grpSpLocks/>
          </p:cNvGrpSpPr>
          <p:nvPr/>
        </p:nvGrpSpPr>
        <p:grpSpPr bwMode="auto">
          <a:xfrm>
            <a:off x="-1588" y="4953000"/>
            <a:ext cx="9145588" cy="1911350"/>
            <a:chOff x="-3765" y="4832896"/>
            <a:chExt cx="9147765" cy="2032192"/>
          </a:xfrm>
        </p:grpSpPr>
        <p:sp>
          <p:nvSpPr>
            <p:cNvPr id="6" name="Freeform 5"/>
            <p:cNvSpPr>
              <a:spLocks/>
            </p:cNvSpPr>
            <p:nvPr/>
          </p:nvSpPr>
          <p:spPr bwMode="auto">
            <a:xfrm>
              <a:off x="1687325" y="4832896"/>
              <a:ext cx="7456675"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7" name="Freeform 22"/>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1" name="Rectangle 10"/>
          <p:cNvSpPr/>
          <p:nvPr userDrawn="1"/>
        </p:nvSpPr>
        <p:spPr>
          <a:xfrm>
            <a:off x="0" y="6400800"/>
            <a:ext cx="9144000"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Frame 11"/>
          <p:cNvSpPr/>
          <p:nvPr userDrawn="1"/>
        </p:nvSpPr>
        <p:spPr>
          <a:xfrm>
            <a:off x="0" y="0"/>
            <a:ext cx="9144000" cy="6858000"/>
          </a:xfrm>
          <a:prstGeom prst="frame">
            <a:avLst>
              <a:gd name="adj1" fmla="val 127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3" name="Frame 12"/>
          <p:cNvSpPr/>
          <p:nvPr userDrawn="1"/>
        </p:nvSpPr>
        <p:spPr>
          <a:xfrm>
            <a:off x="0" y="6400800"/>
            <a:ext cx="9144000" cy="457200"/>
          </a:xfrm>
          <a:prstGeom prst="frame">
            <a:avLst>
              <a:gd name="adj1" fmla="val 1749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9" name="Title 8"/>
          <p:cNvSpPr>
            <a:spLocks noGrp="1"/>
          </p:cNvSpPr>
          <p:nvPr>
            <p:ph type="ctrTitle"/>
          </p:nvPr>
        </p:nvSpPr>
        <p:spPr>
          <a:xfrm>
            <a:off x="685800" y="1752602"/>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4" name="Date Placeholder 29"/>
          <p:cNvSpPr>
            <a:spLocks noGrp="1"/>
          </p:cNvSpPr>
          <p:nvPr>
            <p:ph type="dt" sz="half" idx="10"/>
          </p:nvPr>
        </p:nvSpPr>
        <p:spPr/>
        <p:txBody>
          <a:bodyPr/>
          <a:lstStyle>
            <a:lvl1pPr>
              <a:defRPr>
                <a:solidFill>
                  <a:srgbClr val="FFFFFF"/>
                </a:solidFill>
              </a:defRPr>
            </a:lvl1pPr>
            <a:extLst/>
          </a:lstStyle>
          <a:p>
            <a:pPr>
              <a:defRPr/>
            </a:pPr>
            <a:fld id="{D008CFD4-E200-475E-B5ED-F3D75767071F}" type="datetimeFigureOut">
              <a:rPr lang="en-US"/>
              <a:pPr>
                <a:defRPr/>
              </a:pPr>
              <a:t>10/27/2021</a:t>
            </a:fld>
            <a:endParaRPr lang="en-US" dirty="0"/>
          </a:p>
        </p:txBody>
      </p:sp>
      <p:sp>
        <p:nvSpPr>
          <p:cNvPr id="15"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a:t>4/2011</a:t>
            </a:r>
          </a:p>
        </p:txBody>
      </p:sp>
      <p:sp>
        <p:nvSpPr>
          <p:cNvPr id="16" name="Slide Number Placeholder 26"/>
          <p:cNvSpPr>
            <a:spLocks noGrp="1"/>
          </p:cNvSpPr>
          <p:nvPr>
            <p:ph type="sldNum" sz="quarter" idx="12"/>
          </p:nvPr>
        </p:nvSpPr>
        <p:spPr/>
        <p:txBody>
          <a:bodyPr/>
          <a:lstStyle>
            <a:lvl1pPr>
              <a:defRPr>
                <a:solidFill>
                  <a:srgbClr val="FFFFFF"/>
                </a:solidFill>
              </a:defRPr>
            </a:lvl1pPr>
          </a:lstStyle>
          <a:p>
            <a:fld id="{1020A4AD-040C-4B7C-B8C2-5F11B01ACB97}" type="slidenum">
              <a:rPr lang="en-US" altLang="en-US"/>
              <a:pPr/>
              <a:t>‹#›</a:t>
            </a:fld>
            <a:endParaRPr lang="en-US" altLang="en-US"/>
          </a:p>
        </p:txBody>
      </p:sp>
    </p:spTree>
    <p:extLst>
      <p:ext uri="{BB962C8B-B14F-4D97-AF65-F5344CB8AC3E}">
        <p14:creationId xmlns:p14="http://schemas.microsoft.com/office/powerpoint/2010/main" val="1062521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BEBDA55-9FE1-4A97-8E92-26EF5DAB0D14}" type="datetimeFigureOut">
              <a:rPr lang="en-US"/>
              <a:pPr>
                <a:defRPr/>
              </a:pPr>
              <a:t>10/27/2021</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423BEA64-4C08-4FD7-81C2-FDC4B43C5EC0}" type="slidenum">
              <a:rPr lang="en-US" altLang="en-US"/>
              <a:pPr/>
              <a:t>‹#›</a:t>
            </a:fld>
            <a:endParaRPr lang="en-US" altLang="en-US"/>
          </a:p>
        </p:txBody>
      </p:sp>
    </p:spTree>
    <p:extLst>
      <p:ext uri="{BB962C8B-B14F-4D97-AF65-F5344CB8AC3E}">
        <p14:creationId xmlns:p14="http://schemas.microsoft.com/office/powerpoint/2010/main" val="562715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6" name="Rectangle 5"/>
          <p:cNvSpPr/>
          <p:nvPr userDrawn="1"/>
        </p:nvSpPr>
        <p:spPr>
          <a:xfrm>
            <a:off x="0" y="6400800"/>
            <a:ext cx="9144000"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ame 6"/>
          <p:cNvSpPr/>
          <p:nvPr userDrawn="1"/>
        </p:nvSpPr>
        <p:spPr>
          <a:xfrm>
            <a:off x="0" y="0"/>
            <a:ext cx="9144000" cy="6858000"/>
          </a:xfrm>
          <a:prstGeom prst="frame">
            <a:avLst>
              <a:gd name="adj1" fmla="val 127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 name="Frame 7"/>
          <p:cNvSpPr/>
          <p:nvPr userDrawn="1"/>
        </p:nvSpPr>
        <p:spPr>
          <a:xfrm>
            <a:off x="0" y="6400800"/>
            <a:ext cx="9144000" cy="457200"/>
          </a:xfrm>
          <a:prstGeom prst="frame">
            <a:avLst>
              <a:gd name="adj1" fmla="val 1749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extLst/>
          </a:lstStyle>
          <a:p>
            <a:pPr>
              <a:defRPr/>
            </a:pPr>
            <a:fld id="{01A6AE9B-3093-48DB-80F8-53B67F17D2BC}" type="datetimeFigureOut">
              <a:rPr lang="en-US"/>
              <a:pPr>
                <a:defRPr/>
              </a:pPr>
              <a:t>10/27/2021</a:t>
            </a:fld>
            <a:endParaRPr lang="en-US"/>
          </a:p>
        </p:txBody>
      </p:sp>
      <p:sp>
        <p:nvSpPr>
          <p:cNvPr id="10" name="Footer Placeholder 4"/>
          <p:cNvSpPr>
            <a:spLocks noGrp="1"/>
          </p:cNvSpPr>
          <p:nvPr>
            <p:ph type="ftr" sz="quarter" idx="11"/>
          </p:nvPr>
        </p:nvSpPr>
        <p:spPr/>
        <p:txBody>
          <a:bodyPr/>
          <a:lstStyle>
            <a:lvl1pPr>
              <a:defRPr/>
            </a:lvl1pPr>
            <a:extLst/>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fld id="{C83C3422-56AC-49FC-BB1C-9B8C8531CD9B}" type="slidenum">
              <a:rPr lang="en-US" altLang="en-US"/>
              <a:pPr/>
              <a:t>‹#›</a:t>
            </a:fld>
            <a:endParaRPr lang="en-US" altLang="en-US"/>
          </a:p>
        </p:txBody>
      </p:sp>
    </p:spTree>
    <p:extLst>
      <p:ext uri="{BB962C8B-B14F-4D97-AF65-F5344CB8AC3E}">
        <p14:creationId xmlns:p14="http://schemas.microsoft.com/office/powerpoint/2010/main" val="4174491136"/>
      </p:ext>
    </p:extLst>
  </p:cSld>
  <p:clrMapOvr>
    <a:overrideClrMapping bg1="dk1" tx1="lt1" bg2="dk2" tx2="lt2" accent1="accent1" accent2="accent2" accent3="accent3" accent4="accent4" accent5="accent5" accent6="accent6" hlink="hlink" folHlink="folHlink"/>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4939C205-2ED7-4C96-92C3-A7DCA44D7764}" type="datetimeFigureOut">
              <a:rPr lang="en-US"/>
              <a:pPr>
                <a:defRPr/>
              </a:pPr>
              <a:t>10/27/2021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AA5F6AAC-F293-43BE-98C3-5C729C62E06A}" type="slidenum">
              <a:rPr lang="en-US" altLang="en-US"/>
              <a:pPr/>
              <a:t>‹#›</a:t>
            </a:fld>
            <a:endParaRPr lang="en-US" altLang="en-US"/>
          </a:p>
        </p:txBody>
      </p:sp>
    </p:spTree>
    <p:extLst>
      <p:ext uri="{BB962C8B-B14F-4D97-AF65-F5344CB8AC3E}">
        <p14:creationId xmlns:p14="http://schemas.microsoft.com/office/powerpoint/2010/main" val="3321269064"/>
      </p:ext>
    </p:extLst>
  </p:cSld>
  <p:clrMapOvr>
    <a:overrideClrMapping bg1="dk1" tx1="lt1" bg2="dk2" tx2="lt2" accent1="accent1" accent2="accent2" accent3="accent3" accent4="accent4" accent5="accent5" accent6="accent6" hlink="hlink" folHlink="folHlink"/>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2B916C8A-DEDD-4F85-A022-7839453C0F9F}" type="datetimeFigureOut">
              <a:rPr lang="en-US"/>
              <a:pPr>
                <a:defRPr/>
              </a:pPr>
              <a:t>10/27/2021</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70E3FDE4-872A-4A51-A32B-6BD4AA1AE9BE}" type="slidenum">
              <a:rPr lang="en-US" altLang="en-US"/>
              <a:pPr/>
              <a:t>‹#›</a:t>
            </a:fld>
            <a:endParaRPr lang="en-US" altLang="en-US"/>
          </a:p>
        </p:txBody>
      </p:sp>
    </p:spTree>
    <p:extLst>
      <p:ext uri="{BB962C8B-B14F-4D97-AF65-F5344CB8AC3E}">
        <p14:creationId xmlns:p14="http://schemas.microsoft.com/office/powerpoint/2010/main" val="2812123290"/>
      </p:ext>
    </p:extLst>
  </p:cSld>
  <p:clrMapOvr>
    <a:overrideClrMapping bg1="lt1" tx1="dk1" bg2="lt2" tx2="dk2" accent1="accent1" accent2="accent2" accent3="accent3" accent4="accent4" accent5="accent5" accent6="accent6" hlink="hlink" folHlink="folHlink"/>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A4CDAB75-8A76-409C-BA01-62890D798B40}" type="datetimeFigureOut">
              <a:rPr lang="en-US"/>
              <a:pPr>
                <a:defRPr/>
              </a:pPr>
              <a:t>10/27/2021</a:t>
            </a:fld>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3FE1A7C2-6F60-4EE1-888C-94B11F8D0356}" type="slidenum">
              <a:rPr lang="en-US" altLang="en-US"/>
              <a:pPr/>
              <a:t>‹#›</a:t>
            </a:fld>
            <a:endParaRPr lang="en-US" altLang="en-US"/>
          </a:p>
        </p:txBody>
      </p:sp>
    </p:spTree>
    <p:extLst>
      <p:ext uri="{BB962C8B-B14F-4D97-AF65-F5344CB8AC3E}">
        <p14:creationId xmlns:p14="http://schemas.microsoft.com/office/powerpoint/2010/main" val="3792637572"/>
      </p:ext>
    </p:extLst>
  </p:cSld>
  <p:clrMapOvr>
    <a:overrideClrMapping bg1="dk1" tx1="lt1" bg2="dk2" tx2="lt2" accent1="accent1" accent2="accent2" accent3="accent3" accent4="accent4" accent5="accent5" accent6="accent6" hlink="hlink" folHlink="folHlink"/>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F39FFE2-D951-4DAD-8E7C-DCFCC7DB1A03}" type="datetimeFigureOut">
              <a:rPr lang="en-US"/>
              <a:pPr>
                <a:defRPr/>
              </a:pPr>
              <a:t>10/27/2021</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DDF5D0A5-87CC-4D64-8D9D-B2E78FBD7170}" type="slidenum">
              <a:rPr lang="en-US" altLang="en-US"/>
              <a:pPr/>
              <a:t>‹#›</a:t>
            </a:fld>
            <a:endParaRPr lang="en-US" altLang="en-US"/>
          </a:p>
        </p:txBody>
      </p:sp>
    </p:spTree>
    <p:extLst>
      <p:ext uri="{BB962C8B-B14F-4D97-AF65-F5344CB8AC3E}">
        <p14:creationId xmlns:p14="http://schemas.microsoft.com/office/powerpoint/2010/main" val="1465183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DD600639-5F2D-459B-8BDD-3636BFDA54FB}" type="datetimeFigureOut">
              <a:rPr lang="en-US"/>
              <a:pPr>
                <a:defRPr/>
              </a:pPr>
              <a:t>10/27/2021</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B16DBBD-F11E-4E5A-B7E9-5F87AEF951A0}" type="slidenum">
              <a:rPr lang="en-US" altLang="en-US"/>
              <a:pPr/>
              <a:t>‹#›</a:t>
            </a:fld>
            <a:endParaRPr lang="en-US" altLang="en-US"/>
          </a:p>
        </p:txBody>
      </p:sp>
    </p:spTree>
    <p:extLst>
      <p:ext uri="{BB962C8B-B14F-4D97-AF65-F5344CB8AC3E}">
        <p14:creationId xmlns:p14="http://schemas.microsoft.com/office/powerpoint/2010/main" val="1310795302"/>
      </p:ext>
    </p:extLst>
  </p:cSld>
  <p:clrMapOvr>
    <a:overrideClrMapping bg1="lt1" tx1="dk1" bg2="lt2" tx2="dk2" accent1="accent1" accent2="accent2" accent3="accent3" accent4="accent4" accent5="accent5" accent6="accent6" hlink="hlink" folHlink="folHlink"/>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FF4C668-D7DA-41A4-8506-22730180633B}" type="datetimeFigureOut">
              <a:rPr lang="en-US"/>
              <a:pPr>
                <a:defRPr/>
              </a:pPr>
              <a:t>10/27/2021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E97964B7-CF9B-464B-9E1E-B8DD376CD6AC}" type="slidenum">
              <a:rPr lang="en-US" altLang="en-US"/>
              <a:pPr/>
              <a:t>‹#›</a:t>
            </a:fld>
            <a:endParaRPr lang="en-US" altLang="en-US"/>
          </a:p>
        </p:txBody>
      </p:sp>
    </p:spTree>
    <p:extLst>
      <p:ext uri="{BB962C8B-B14F-4D97-AF65-F5344CB8AC3E}">
        <p14:creationId xmlns:p14="http://schemas.microsoft.com/office/powerpoint/2010/main" val="2545850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6" name="Freeform 19"/>
          <p:cNvSpPr>
            <a:spLocks/>
          </p:cNvSpPr>
          <p:nvPr/>
        </p:nvSpPr>
        <p:spPr bwMode="auto">
          <a:xfrm>
            <a:off x="484188" y="5938838"/>
            <a:ext cx="3692525"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3" y="5791254"/>
            <a:ext cx="3402315"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6163" y="4987925"/>
            <a:ext cx="1809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Text Placeholder 3"/>
          <p:cNvSpPr>
            <a:spLocks noGrp="1"/>
          </p:cNvSpPr>
          <p:nvPr>
            <p:ph type="body" sz="half" idx="2"/>
          </p:nvPr>
        </p:nvSpPr>
        <p:spPr>
          <a:xfrm>
            <a:off x="1141232" y="5443403"/>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E7DF7C57-C384-4D80-AD1A-E229B7228F5A}" type="datetimeFigureOut">
              <a:rPr lang="en-US"/>
              <a:pPr>
                <a:defRPr/>
              </a:pPr>
              <a:t>10/27/2021</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fld id="{2F45F8E4-7BA7-469B-AB34-F57D8055931B}" type="slidenum">
              <a:rPr lang="en-US" altLang="en-US"/>
              <a:pPr/>
              <a:t>‹#›</a:t>
            </a:fld>
            <a:endParaRPr lang="en-US" altLang="en-US"/>
          </a:p>
        </p:txBody>
      </p:sp>
    </p:spTree>
    <p:extLst>
      <p:ext uri="{BB962C8B-B14F-4D97-AF65-F5344CB8AC3E}">
        <p14:creationId xmlns:p14="http://schemas.microsoft.com/office/powerpoint/2010/main" val="366891055"/>
      </p:ext>
    </p:extLst>
  </p:cSld>
  <p:clrMapOvr>
    <a:overrideClrMapping bg1="dk1" tx1="lt1" bg2="dk2" tx2="lt2" accent1="accent1" accent2="accent2" accent3="accent3" accent4="accent4" accent5="accent5" accent6="accent6" hlink="hlink" folHlink="folHlink"/>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30"/>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F33831E-F446-4CF9-9E36-52C9D727C31E}" type="datetimeFigureOut">
              <a:rPr lang="en-US"/>
              <a:pPr>
                <a:defRPr/>
              </a:pPr>
              <a:t>10/27/2021</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39E78FAD-B162-43A2-9EE5-AFE57638B429}" type="slidenum">
              <a:rPr lang="en-US" altLang="en-US"/>
              <a:pPr/>
              <a:t>‹#›</a:t>
            </a:fld>
            <a:endParaRPr lang="en-US" altLang="en-US"/>
          </a:p>
        </p:txBody>
      </p:sp>
    </p:spTree>
    <p:extLst>
      <p:ext uri="{BB962C8B-B14F-4D97-AF65-F5344CB8AC3E}">
        <p14:creationId xmlns:p14="http://schemas.microsoft.com/office/powerpoint/2010/main" val="1807871336"/>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FEBC2C-6FFE-4AE9-8793-05A56EC2A939}" type="datetimeFigureOut">
              <a:rPr lang="en-US"/>
              <a:pPr>
                <a:defRPr/>
              </a:pPr>
              <a:t>10/27/2021</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FBB5B402-6EC9-4BAA-B7A2-879C35E5484E}" type="slidenum">
              <a:rPr lang="en-US" altLang="en-US"/>
              <a:pPr/>
              <a:t>‹#›</a:t>
            </a:fld>
            <a:endParaRPr lang="en-US" altLang="en-US"/>
          </a:p>
        </p:txBody>
      </p:sp>
    </p:spTree>
    <p:extLst>
      <p:ext uri="{BB962C8B-B14F-4D97-AF65-F5344CB8AC3E}">
        <p14:creationId xmlns:p14="http://schemas.microsoft.com/office/powerpoint/2010/main" val="39087697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userDrawn="1"/>
        </p:nvSpPr>
        <p:spPr>
          <a:xfrm>
            <a:off x="0" y="6400800"/>
            <a:ext cx="9144000"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ame 7"/>
          <p:cNvSpPr/>
          <p:nvPr userDrawn="1"/>
        </p:nvSpPr>
        <p:spPr>
          <a:xfrm>
            <a:off x="0" y="0"/>
            <a:ext cx="9144000" cy="6858000"/>
          </a:xfrm>
          <a:prstGeom prst="frame">
            <a:avLst>
              <a:gd name="adj1" fmla="val 127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9" name="Frame 8"/>
          <p:cNvSpPr/>
          <p:nvPr userDrawn="1"/>
        </p:nvSpPr>
        <p:spPr>
          <a:xfrm>
            <a:off x="0" y="6400800"/>
            <a:ext cx="9144000" cy="457200"/>
          </a:xfrm>
          <a:prstGeom prst="frame">
            <a:avLst>
              <a:gd name="adj1" fmla="val 1749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 name="Text Placeholder 2"/>
          <p:cNvSpPr>
            <a:spLocks noGrp="1"/>
          </p:cNvSpPr>
          <p:nvPr>
            <p:ph type="body" idx="1"/>
          </p:nvPr>
        </p:nvSpPr>
        <p:spPr>
          <a:xfrm>
            <a:off x="1371601" y="2743201"/>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10" name="Date Placeholder 11"/>
          <p:cNvSpPr>
            <a:spLocks noGrp="1"/>
          </p:cNvSpPr>
          <p:nvPr>
            <p:ph type="dt" sz="half" idx="10"/>
          </p:nvPr>
        </p:nvSpPr>
        <p:spPr/>
        <p:txBody>
          <a:bodyPr/>
          <a:lstStyle>
            <a:lvl1pPr>
              <a:defRPr/>
            </a:lvl1pPr>
          </a:lstStyle>
          <a:p>
            <a:pPr>
              <a:defRPr/>
            </a:pPr>
            <a:fld id="{54126258-2CEB-40AB-9411-45DDE95D23AF}" type="datetimeFigureOut">
              <a:rPr lang="en-US"/>
              <a:pPr>
                <a:defRPr/>
              </a:pPr>
              <a:t>10/27/2021</a:t>
            </a:fld>
            <a:endParaRPr lang="en-US"/>
          </a:p>
        </p:txBody>
      </p:sp>
      <p:sp>
        <p:nvSpPr>
          <p:cNvPr id="11" name="Slide Number Placeholder 12"/>
          <p:cNvSpPr>
            <a:spLocks noGrp="1"/>
          </p:cNvSpPr>
          <p:nvPr>
            <p:ph type="sldNum" sz="quarter" idx="11"/>
          </p:nvPr>
        </p:nvSpPr>
        <p:spPr>
          <a:xfrm>
            <a:off x="0" y="1752600"/>
            <a:ext cx="1295400" cy="701675"/>
          </a:xfrm>
        </p:spPr>
        <p:txBody>
          <a:bodyPr>
            <a:noAutofit/>
          </a:bodyPr>
          <a:lstStyle>
            <a:lvl1pPr>
              <a:defRPr sz="2400"/>
            </a:lvl1pPr>
          </a:lstStyle>
          <a:p>
            <a:fld id="{75EE5292-EDDA-4A8F-91CB-C6D0CEBC762D}" type="slidenum">
              <a:rPr lang="en-US" altLang="en-US"/>
              <a:pPr/>
              <a:t>‹#›</a:t>
            </a:fld>
            <a:endParaRPr lang="en-US" altLang="en-US"/>
          </a:p>
        </p:txBody>
      </p:sp>
      <p:sp>
        <p:nvSpPr>
          <p:cNvPr id="12" name="Footer Placeholder 13"/>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17130200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B71F9546-D07C-4789-85B1-CB5EA34F504F}" type="datetimeFigureOut">
              <a:rPr lang="en-US"/>
              <a:pPr>
                <a:defRPr/>
              </a:pPr>
              <a:t>10/27/2021</a:t>
            </a:fld>
            <a:endParaRPr lang="en-US"/>
          </a:p>
        </p:txBody>
      </p:sp>
      <p:sp>
        <p:nvSpPr>
          <p:cNvPr id="6" name="Slide Number Placeholder 9"/>
          <p:cNvSpPr>
            <a:spLocks noGrp="1"/>
          </p:cNvSpPr>
          <p:nvPr>
            <p:ph type="sldNum" sz="quarter" idx="11"/>
          </p:nvPr>
        </p:nvSpPr>
        <p:spPr/>
        <p:txBody>
          <a:bodyPr/>
          <a:lstStyle>
            <a:lvl1pPr>
              <a:defRPr/>
            </a:lvl1pPr>
          </a:lstStyle>
          <a:p>
            <a:fld id="{84F83AD4-EE3E-4AFF-BD0D-10B19DD7C293}" type="slidenum">
              <a:rPr lang="en-US" altLang="en-US"/>
              <a:pPr/>
              <a:t>‹#›</a:t>
            </a:fld>
            <a:endParaRPr lang="en-US" alt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00856837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1"/>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3F042C73-7F64-4208-92C2-D645ABF1AEEC}" type="datetimeFigureOut">
              <a:rPr lang="en-US"/>
              <a:pPr>
                <a:defRPr/>
              </a:pPr>
              <a:t>10/27/2021</a:t>
            </a:fld>
            <a:endParaRPr lang="en-US"/>
          </a:p>
        </p:txBody>
      </p:sp>
      <p:sp>
        <p:nvSpPr>
          <p:cNvPr id="8" name="Slide Number Placeholder 11"/>
          <p:cNvSpPr>
            <a:spLocks noGrp="1"/>
          </p:cNvSpPr>
          <p:nvPr>
            <p:ph type="sldNum" sz="quarter" idx="11"/>
          </p:nvPr>
        </p:nvSpPr>
        <p:spPr/>
        <p:txBody>
          <a:bodyPr/>
          <a:lstStyle>
            <a:lvl1pPr>
              <a:defRPr/>
            </a:lvl1pPr>
          </a:lstStyle>
          <a:p>
            <a:fld id="{DDEB97C7-FE59-4AB2-B395-5CE3BE3F8A92}" type="slidenum">
              <a:rPr lang="en-US" altLang="en-US"/>
              <a:pPr/>
              <a:t>‹#›</a:t>
            </a:fld>
            <a:endParaRPr lang="en-US" alt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21815684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7478DD2-F5B8-46A7-B1AD-704652F39ABA}" type="datetimeFigureOut">
              <a:rPr lang="en-US"/>
              <a:pPr>
                <a:defRPr/>
              </a:pPr>
              <a:t>10/27/2021</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fld id="{77A725C2-75CD-46B0-AB88-A1468A3084B3}" type="slidenum">
              <a:rPr lang="en-US" altLang="en-US"/>
              <a:pPr/>
              <a:t>‹#›</a:t>
            </a:fld>
            <a:endParaRPr lang="en-US" altLang="en-US"/>
          </a:p>
        </p:txBody>
      </p:sp>
    </p:spTree>
    <p:extLst>
      <p:ext uri="{BB962C8B-B14F-4D97-AF65-F5344CB8AC3E}">
        <p14:creationId xmlns:p14="http://schemas.microsoft.com/office/powerpoint/2010/main" val="260906413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B5FF603-C19E-4E26-AE67-25E60C5D5F53}" type="datetime1">
              <a:rPr lang="en-US"/>
              <a:pPr>
                <a:defRPr/>
              </a:pPr>
              <a:t>10/27/2021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39206DD-4C5E-455B-AB3E-DFDF64E45451}" type="slidenum">
              <a:rPr lang="en-US" altLang="en-US"/>
              <a:pPr/>
              <a:t>‹#›</a:t>
            </a:fld>
            <a:endParaRPr lang="en-US" altLang="en-US"/>
          </a:p>
        </p:txBody>
      </p:sp>
    </p:spTree>
    <p:extLst>
      <p:ext uri="{BB962C8B-B14F-4D97-AF65-F5344CB8AC3E}">
        <p14:creationId xmlns:p14="http://schemas.microsoft.com/office/powerpoint/2010/main" val="70533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757143B-3D1B-42C9-94E7-0015BAD5911E}" type="datetimeFigureOut">
              <a:rPr lang="en-US"/>
              <a:pPr>
                <a:defRPr/>
              </a:pPr>
              <a:t>10/27/2021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76E5F563-3F09-41D4-902E-79FBDCD0AD6B}" type="slidenum">
              <a:rPr lang="en-US" altLang="en-US"/>
              <a:pPr/>
              <a:t>‹#›</a:t>
            </a:fld>
            <a:endParaRPr lang="en-US" altLang="en-US"/>
          </a:p>
        </p:txBody>
      </p:sp>
    </p:spTree>
    <p:extLst>
      <p:ext uri="{BB962C8B-B14F-4D97-AF65-F5344CB8AC3E}">
        <p14:creationId xmlns:p14="http://schemas.microsoft.com/office/powerpoint/2010/main" val="28756056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11113" y="5132388"/>
            <a:ext cx="9144001"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7938" y="5224463"/>
            <a:ext cx="14620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5214938"/>
            <a:ext cx="7599362" cy="71278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943600"/>
            <a:ext cx="7315200" cy="2286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5208587"/>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5105400"/>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DDD702DB-6C7F-45B1-BE01-0C0E44317607}" type="datetimeFigureOut">
              <a:rPr lang="en-US"/>
              <a:pPr>
                <a:defRPr/>
              </a:pPr>
              <a:t>10/27/2021</a:t>
            </a:fld>
            <a:endParaRPr lang="en-US"/>
          </a:p>
        </p:txBody>
      </p:sp>
      <p:sp>
        <p:nvSpPr>
          <p:cNvPr id="10" name="Slide Number Placeholder 12"/>
          <p:cNvSpPr>
            <a:spLocks noGrp="1"/>
          </p:cNvSpPr>
          <p:nvPr>
            <p:ph type="sldNum" sz="quarter" idx="11"/>
          </p:nvPr>
        </p:nvSpPr>
        <p:spPr>
          <a:xfrm>
            <a:off x="0" y="5227638"/>
            <a:ext cx="1447800" cy="663575"/>
          </a:xfrm>
        </p:spPr>
        <p:txBody>
          <a:bodyPr/>
          <a:lstStyle>
            <a:lvl1pPr>
              <a:defRPr sz="2800"/>
            </a:lvl1pPr>
          </a:lstStyle>
          <a:p>
            <a:fld id="{0FCB4A5E-B035-48FA-87DC-E60127E387CE}" type="slidenum">
              <a:rPr lang="en-US" altLang="en-US"/>
              <a:pPr/>
              <a:t>‹#›</a:t>
            </a:fld>
            <a:endParaRPr lang="en-US" alt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368562186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12"/>
          <p:cNvSpPr>
            <a:spLocks noGrp="1"/>
          </p:cNvSpPr>
          <p:nvPr>
            <p:ph type="body" idx="1"/>
          </p:nvPr>
        </p:nvSpPr>
        <p:spPr bwMode="auto">
          <a:xfrm>
            <a:off x="611188" y="1600200"/>
            <a:ext cx="8153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096000" y="5943600"/>
            <a:ext cx="2667000" cy="365125"/>
          </a:xfrm>
          <a:prstGeom prst="rect">
            <a:avLst/>
          </a:prstGeom>
        </p:spPr>
        <p:txBody>
          <a:bodyPr vert="horz" anchor="ctr" anchorCtr="0"/>
          <a:lstStyle>
            <a:lvl1pPr algn="l" eaLnBrk="1" latinLnBrk="0" hangingPunct="1">
              <a:defRPr kumimoji="0" sz="1400">
                <a:solidFill>
                  <a:schemeClr val="tx2"/>
                </a:solidFill>
                <a:latin typeface="Arial" charset="0"/>
                <a:cs typeface="Arial" charset="0"/>
              </a:defRPr>
            </a:lvl1pPr>
          </a:lstStyle>
          <a:p>
            <a:pPr>
              <a:defRPr/>
            </a:pPr>
            <a:fld id="{88BC12A1-1FE7-47C7-9E10-0CF7B02A132C}" type="datetimeFigureOut">
              <a:rPr lang="en-US"/>
              <a:pPr>
                <a:defRPr/>
              </a:pPr>
              <a:t>10/27/2021</a:t>
            </a:fld>
            <a:endParaRPr lang="en-US" dirty="0"/>
          </a:p>
        </p:txBody>
      </p:sp>
      <p:sp>
        <p:nvSpPr>
          <p:cNvPr id="3" name="Footer Placeholder 2"/>
          <p:cNvSpPr>
            <a:spLocks noGrp="1"/>
          </p:cNvSpPr>
          <p:nvPr>
            <p:ph type="ftr" sz="quarter" idx="3"/>
          </p:nvPr>
        </p:nvSpPr>
        <p:spPr>
          <a:xfrm>
            <a:off x="609600" y="5943600"/>
            <a:ext cx="5421313" cy="365125"/>
          </a:xfrm>
          <a:prstGeom prst="rect">
            <a:avLst/>
          </a:prstGeom>
        </p:spPr>
        <p:txBody>
          <a:bodyPr vert="horz" anchor="ctr"/>
          <a:lstStyle>
            <a:lvl1pPr algn="r" eaLnBrk="1" latinLnBrk="0" hangingPunct="1">
              <a:defRPr kumimoji="0" sz="1400">
                <a:solidFill>
                  <a:schemeClr val="tx2"/>
                </a:solidFill>
                <a:latin typeface="Arial" charset="0"/>
                <a:cs typeface="Arial" charset="0"/>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defRPr>
            </a:lvl1pPr>
          </a:lstStyle>
          <a:p>
            <a:fld id="{6660240A-2907-46C0-9035-64B4E39832C7}" type="slidenum">
              <a:rPr lang="en-US" altLang="en-US"/>
              <a:pPr/>
              <a:t>‹#›</a:t>
            </a:fld>
            <a:endParaRPr lang="en-US" altLang="en-US"/>
          </a:p>
        </p:txBody>
      </p:sp>
      <p:sp>
        <p:nvSpPr>
          <p:cNvPr id="10" name="Rectangle 9"/>
          <p:cNvSpPr/>
          <p:nvPr userDrawn="1"/>
        </p:nvSpPr>
        <p:spPr>
          <a:xfrm>
            <a:off x="0" y="6400800"/>
            <a:ext cx="9144000"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Frame 10"/>
          <p:cNvSpPr/>
          <p:nvPr userDrawn="1"/>
        </p:nvSpPr>
        <p:spPr>
          <a:xfrm>
            <a:off x="0" y="0"/>
            <a:ext cx="9144000" cy="6858000"/>
          </a:xfrm>
          <a:prstGeom prst="frame">
            <a:avLst>
              <a:gd name="adj1" fmla="val 127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 name="Frame 11"/>
          <p:cNvSpPr/>
          <p:nvPr userDrawn="1"/>
        </p:nvSpPr>
        <p:spPr>
          <a:xfrm>
            <a:off x="0" y="6400800"/>
            <a:ext cx="9144000" cy="457200"/>
          </a:xfrm>
          <a:prstGeom prst="frame">
            <a:avLst>
              <a:gd name="adj1" fmla="val 1749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4676" r:id="rId1"/>
    <p:sldLayoutId id="2147484668" r:id="rId2"/>
    <p:sldLayoutId id="2147484677" r:id="rId3"/>
    <p:sldLayoutId id="2147484678" r:id="rId4"/>
    <p:sldLayoutId id="2147484679" r:id="rId5"/>
    <p:sldLayoutId id="2147484669" r:id="rId6"/>
    <p:sldLayoutId id="2147484680" r:id="rId7"/>
    <p:sldLayoutId id="2147484670" r:id="rId8"/>
    <p:sldLayoutId id="2147484681" r:id="rId9"/>
    <p:sldLayoutId id="2147484671" r:id="rId10"/>
    <p:sldLayoutId id="2147484682"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051" name="Freeform 11"/>
          <p:cNvSpPr>
            <a:spLocks/>
          </p:cNvSpPr>
          <p:nvPr/>
        </p:nvSpPr>
        <p:spPr bwMode="auto">
          <a:xfrm>
            <a:off x="484188" y="5938838"/>
            <a:ext cx="3692525"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9413" y="6408738"/>
            <a:ext cx="1917700" cy="365125"/>
          </a:xfrm>
          <a:prstGeom prst="rect">
            <a:avLst/>
          </a:prstGeom>
        </p:spPr>
        <p:txBody>
          <a:bodyPr vert="horz" anchor="b"/>
          <a:lstStyle>
            <a:lvl1pPr algn="l" eaLnBrk="1" latinLnBrk="0" hangingPunct="1">
              <a:defRPr kumimoji="0" sz="1000">
                <a:solidFill>
                  <a:schemeClr val="tx1"/>
                </a:solidFill>
                <a:latin typeface="Arial" charset="0"/>
                <a:cs typeface="Arial" charset="0"/>
              </a:defRPr>
            </a:lvl1pPr>
            <a:extLst/>
          </a:lstStyle>
          <a:p>
            <a:pPr>
              <a:defRPr/>
            </a:pPr>
            <a:fld id="{059D249F-AC1D-45F9-98F9-16D3F62FAF0D}" type="datetimeFigureOut">
              <a:rPr lang="en-US"/>
              <a:pPr>
                <a:defRPr/>
              </a:pPr>
              <a:t>10/27/2021</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cs typeface="Arial" charset="0"/>
              </a:defRPr>
            </a:lvl1pPr>
            <a:extLst/>
          </a:lstStyle>
          <a:p>
            <a:pPr>
              <a:defRPr/>
            </a:pPr>
            <a:endParaRPr lang="en-US"/>
          </a:p>
        </p:txBody>
      </p:sp>
      <p:sp>
        <p:nvSpPr>
          <p:cNvPr id="18" name="Slide Number Placeholder 17"/>
          <p:cNvSpPr>
            <a:spLocks noGrp="1"/>
          </p:cNvSpPr>
          <p:nvPr>
            <p:ph type="sldNum" sz="quarter" idx="4"/>
          </p:nvPr>
        </p:nvSpPr>
        <p:spPr>
          <a:xfrm>
            <a:off x="8647113" y="6408738"/>
            <a:ext cx="368300"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52EB018E-C1B0-43FF-9005-C6A6F6B479FF}" type="slidenum">
              <a:rPr lang="en-US" altLang="en-US"/>
              <a:pPr/>
              <a:t>‹#›</a:t>
            </a:fld>
            <a:endParaRPr lang="en-US" altLang="en-US"/>
          </a:p>
        </p:txBody>
      </p:sp>
      <p:sp>
        <p:nvSpPr>
          <p:cNvPr id="11" name="Rectangle 10"/>
          <p:cNvSpPr/>
          <p:nvPr userDrawn="1"/>
        </p:nvSpPr>
        <p:spPr>
          <a:xfrm>
            <a:off x="0" y="6400800"/>
            <a:ext cx="9144000"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ame 15"/>
          <p:cNvSpPr/>
          <p:nvPr userDrawn="1"/>
        </p:nvSpPr>
        <p:spPr>
          <a:xfrm>
            <a:off x="0" y="0"/>
            <a:ext cx="9144000" cy="6858000"/>
          </a:xfrm>
          <a:prstGeom prst="frame">
            <a:avLst>
              <a:gd name="adj1" fmla="val 127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Frame 16"/>
          <p:cNvSpPr/>
          <p:nvPr userDrawn="1"/>
        </p:nvSpPr>
        <p:spPr>
          <a:xfrm>
            <a:off x="0" y="6400800"/>
            <a:ext cx="9144000" cy="457200"/>
          </a:xfrm>
          <a:prstGeom prst="frame">
            <a:avLst>
              <a:gd name="adj1" fmla="val 17495"/>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4683" r:id="rId1"/>
    <p:sldLayoutId id="2147484672" r:id="rId2"/>
    <p:sldLayoutId id="2147484684" r:id="rId3"/>
    <p:sldLayoutId id="2147484685" r:id="rId4"/>
    <p:sldLayoutId id="2147484686" r:id="rId5"/>
    <p:sldLayoutId id="2147484687" r:id="rId6"/>
    <p:sldLayoutId id="2147484673" r:id="rId7"/>
    <p:sldLayoutId id="2147484688" r:id="rId8"/>
    <p:sldLayoutId id="2147484689" r:id="rId9"/>
    <p:sldLayoutId id="2147484674" r:id="rId10"/>
    <p:sldLayoutId id="214748467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hr.uillinois.edu/cms/One.aspx?portalId=4292&amp;pageId=5689"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www.ilga.gov/legislation/ilcs/ilcs3.asp?ActID=1460&amp;ChapterID=32"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http://www.state.il.us/dcfs/child/index.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746536"/>
            <a:ext cx="6858000" cy="1829761"/>
          </a:xfrm>
        </p:spPr>
        <p:txBody>
          <a:bodyPr>
            <a:noAutofit/>
          </a:bodyPr>
          <a:lstStyle/>
          <a:p>
            <a:pPr eaLnBrk="1" fontAlgn="auto" hangingPunct="1">
              <a:spcAft>
                <a:spcPts val="0"/>
              </a:spcAft>
              <a:defRPr/>
            </a:pPr>
            <a:r>
              <a:rPr lang="en-US" sz="3200" dirty="0" smtClean="0"/>
              <a:t>2021 University of Illinois Triennial Paper-Based </a:t>
            </a:r>
            <a:r>
              <a:rPr lang="en-US" sz="3200" dirty="0" smtClean="0"/>
              <a:t>ANCRA Training</a:t>
            </a:r>
            <a:endParaRPr lang="en-US" sz="3200" dirty="0"/>
          </a:p>
        </p:txBody>
      </p:sp>
      <p:sp>
        <p:nvSpPr>
          <p:cNvPr id="9220" name="Footer Placeholder 7"/>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endParaRPr lang="en-US" dirty="0"/>
          </a:p>
        </p:txBody>
      </p:sp>
      <p:sp>
        <p:nvSpPr>
          <p:cNvPr id="6" name="Title 1"/>
          <p:cNvSpPr txBox="1">
            <a:spLocks/>
          </p:cNvSpPr>
          <p:nvPr/>
        </p:nvSpPr>
        <p:spPr bwMode="auto">
          <a:xfrm>
            <a:off x="1295400" y="1181157"/>
            <a:ext cx="6477000" cy="1371600"/>
          </a:xfrm>
          <a:prstGeom prst="rect">
            <a:avLst/>
          </a:prstGeom>
          <a:noFill/>
          <a:ln>
            <a:noFill/>
          </a:ln>
          <a:extLst/>
        </p:spPr>
        <p:txBody>
          <a:bodyPr anchor="b"/>
          <a:lstStyle>
            <a:lvl1pPr algn="l" rtl="0" eaLnBrk="0" fontAlgn="base" hangingPunct="0">
              <a:spcBef>
                <a:spcPct val="0"/>
              </a:spcBef>
              <a:spcAft>
                <a:spcPct val="0"/>
              </a:spcAft>
              <a:defRPr sz="4400" b="1" kern="1200" cap="all" baseline="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r">
              <a:defRPr/>
            </a:pPr>
            <a:endParaRPr lang="en-US" sz="2400" dirty="0" smtClean="0"/>
          </a:p>
        </p:txBody>
      </p:sp>
      <p:pic>
        <p:nvPicPr>
          <p:cNvPr id="3" name="Picture 2"/>
          <p:cNvPicPr>
            <a:picLocks noChangeAspect="1"/>
          </p:cNvPicPr>
          <p:nvPr/>
        </p:nvPicPr>
        <p:blipFill>
          <a:blip r:embed="rId3"/>
          <a:stretch>
            <a:fillRect/>
          </a:stretch>
        </p:blipFill>
        <p:spPr>
          <a:xfrm>
            <a:off x="2004093" y="3914038"/>
            <a:ext cx="6466667" cy="44761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To help answer the question, “What is Child Abuse and Neglect?”, remember that four key criteria must exist for the DCFS Hotline to accept a report:</a:t>
            </a:r>
          </a:p>
          <a:p>
            <a:pPr lvl="1"/>
            <a:r>
              <a:rPr lang="en-US" sz="1800" dirty="0" smtClean="0"/>
              <a:t>The alleged victim is under the age of 18.</a:t>
            </a:r>
          </a:p>
          <a:p>
            <a:pPr lvl="1"/>
            <a:r>
              <a:rPr lang="en-US" sz="1800" dirty="0" smtClean="0"/>
              <a:t>The alleged perpetrator is any individual residing in the child’s home, any person responsible for the child’s welfare, or anyone who came to know the child through a position of trust.</a:t>
            </a:r>
          </a:p>
          <a:p>
            <a:pPr lvl="1"/>
            <a:r>
              <a:rPr lang="en-US" sz="1800" dirty="0" smtClean="0"/>
              <a:t>A specific incident or specific set of circumstances raises suspicion that a child has been abused or neglected.</a:t>
            </a:r>
          </a:p>
          <a:p>
            <a:pPr lvl="1"/>
            <a:r>
              <a:rPr lang="en-US" sz="1800" dirty="0" smtClean="0"/>
              <a:t>The child was harmed or is at substantial risk of physical or sexual injury.</a:t>
            </a:r>
            <a:endParaRPr lang="en-US" sz="1800" dirty="0"/>
          </a:p>
        </p:txBody>
      </p:sp>
      <p:sp>
        <p:nvSpPr>
          <p:cNvPr id="3" name="Title 2"/>
          <p:cNvSpPr>
            <a:spLocks noGrp="1"/>
          </p:cNvSpPr>
          <p:nvPr>
            <p:ph type="title"/>
          </p:nvPr>
        </p:nvSpPr>
        <p:spPr/>
        <p:txBody>
          <a:bodyPr/>
          <a:lstStyle/>
          <a:p>
            <a:r>
              <a:rPr lang="en-US" dirty="0" smtClean="0"/>
              <a:t>Recognizing Key Criteria</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10</a:t>
            </a:fld>
            <a:endParaRPr lang="en-US" altLang="en-US"/>
          </a:p>
        </p:txBody>
      </p:sp>
    </p:spTree>
    <p:extLst>
      <p:ext uri="{BB962C8B-B14F-4D97-AF65-F5344CB8AC3E}">
        <p14:creationId xmlns:p14="http://schemas.microsoft.com/office/powerpoint/2010/main" val="1484379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While an “alleged perpetrator” is the person who either directly causes or allows child abuse or neglect to occur, there are different definitions.</a:t>
            </a:r>
          </a:p>
          <a:p>
            <a:pPr marL="109537" indent="0">
              <a:buNone/>
            </a:pPr>
            <a:endParaRPr lang="en-US" sz="1800" dirty="0" smtClean="0"/>
          </a:p>
          <a:p>
            <a:pPr marL="109537" indent="0">
              <a:buNone/>
            </a:pPr>
            <a:r>
              <a:rPr lang="en-US" sz="1800" dirty="0" smtClean="0"/>
              <a:t>For DCFS purposes, this includes any individual residing in the child’s home, any person responsible for the child’s welfare, or anyone who came to know the child through a position of trust, such as mother, father, teacher, counselor, or coach to name a few.  If the perpetrator does not fit within one of the above categories, the incident may be a crime but it is not classified as “child abuse.”</a:t>
            </a:r>
          </a:p>
          <a:p>
            <a:pPr marL="109537" indent="0">
              <a:buNone/>
            </a:pPr>
            <a:endParaRPr lang="en-US" sz="1800" dirty="0"/>
          </a:p>
          <a:p>
            <a:pPr marL="109537" indent="0">
              <a:buNone/>
            </a:pPr>
            <a:r>
              <a:rPr lang="en-US" sz="1800" dirty="0" smtClean="0"/>
              <a:t>For criminal matters a perpetrator could be anybody.</a:t>
            </a:r>
          </a:p>
          <a:p>
            <a:pPr marL="109537" indent="0">
              <a:buNone/>
            </a:pPr>
            <a:endParaRPr lang="en-US" sz="1800" dirty="0"/>
          </a:p>
          <a:p>
            <a:pPr marL="109537" indent="0">
              <a:buNone/>
            </a:pPr>
            <a:r>
              <a:rPr lang="en-US" sz="1800" dirty="0" smtClean="0"/>
              <a:t>If you are not sure that a situation meets these criteria, call the Hotline anyway. It is DCFS’s job to assess the situation.</a:t>
            </a:r>
            <a:endParaRPr lang="en-US" sz="1800" dirty="0"/>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11</a:t>
            </a:fld>
            <a:endParaRPr lang="en-US" altLang="en-US"/>
          </a:p>
        </p:txBody>
      </p:sp>
    </p:spTree>
    <p:extLst>
      <p:ext uri="{BB962C8B-B14F-4D97-AF65-F5344CB8AC3E}">
        <p14:creationId xmlns:p14="http://schemas.microsoft.com/office/powerpoint/2010/main" val="4174620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Content Placeholder 2"/>
          <p:cNvSpPr>
            <a:spLocks noGrp="1"/>
          </p:cNvSpPr>
          <p:nvPr>
            <p:ph idx="1"/>
          </p:nvPr>
        </p:nvSpPr>
        <p:spPr>
          <a:xfrm>
            <a:off x="685800" y="1143000"/>
            <a:ext cx="8153400" cy="4495800"/>
          </a:xfrm>
        </p:spPr>
        <p:txBody>
          <a:bodyPr>
            <a:noAutofit/>
          </a:bodyPr>
          <a:lstStyle/>
          <a:p>
            <a:pPr marL="115888" indent="-6350" eaLnBrk="1" fontAlgn="auto" hangingPunct="1">
              <a:spcAft>
                <a:spcPts val="0"/>
              </a:spcAft>
              <a:buFont typeface="Wingdings 3"/>
              <a:buNone/>
              <a:defRPr/>
            </a:pPr>
            <a:r>
              <a:rPr lang="en-US" sz="1600" dirty="0" smtClean="0">
                <a:latin typeface="+mj-lt"/>
              </a:rPr>
              <a:t>Physical abuse occurs when a parent or person responsible for a minor’s welfare:</a:t>
            </a:r>
          </a:p>
          <a:p>
            <a:pPr marL="365760" indent="-256032" eaLnBrk="1" fontAlgn="auto" hangingPunct="1">
              <a:spcAft>
                <a:spcPts val="0"/>
              </a:spcAft>
              <a:buFont typeface="Wingdings 3"/>
              <a:buChar char=""/>
              <a:defRPr/>
            </a:pPr>
            <a:r>
              <a:rPr lang="en-US" sz="1600" dirty="0" smtClean="0">
                <a:latin typeface="+mj-lt"/>
              </a:rPr>
              <a:t>Inflicts a physical injury to a child that is non-accidental, including bruises, bites, bone fractures, cuts, welts, and burns;</a:t>
            </a:r>
          </a:p>
          <a:p>
            <a:pPr marL="365760" indent="-256032" eaLnBrk="1" fontAlgn="auto" hangingPunct="1">
              <a:spcAft>
                <a:spcPts val="0"/>
              </a:spcAft>
              <a:buFont typeface="Wingdings 3"/>
              <a:buChar char=""/>
              <a:defRPr/>
            </a:pPr>
            <a:r>
              <a:rPr lang="en-US" sz="1600" dirty="0" smtClean="0">
                <a:latin typeface="+mj-lt"/>
              </a:rPr>
              <a:t>Creates or allows a substantial risk of physical harm to a child;</a:t>
            </a:r>
          </a:p>
          <a:p>
            <a:pPr marL="365760" indent="-256032" eaLnBrk="1" fontAlgn="auto" hangingPunct="1">
              <a:spcAft>
                <a:spcPts val="0"/>
              </a:spcAft>
              <a:buFont typeface="Wingdings 3"/>
              <a:buChar char=""/>
              <a:defRPr/>
            </a:pPr>
            <a:r>
              <a:rPr lang="en-US" sz="1600" dirty="0" smtClean="0">
                <a:latin typeface="+mj-lt"/>
              </a:rPr>
              <a:t>Violates a court order that prohibits the perpetrator from having access to the child;</a:t>
            </a:r>
          </a:p>
          <a:p>
            <a:pPr marL="365760" indent="-256032" eaLnBrk="1" fontAlgn="auto" hangingPunct="1">
              <a:spcAft>
                <a:spcPts val="0"/>
              </a:spcAft>
              <a:buFont typeface="Wingdings 3"/>
              <a:buChar char=""/>
              <a:defRPr/>
            </a:pPr>
            <a:r>
              <a:rPr lang="en-US" sz="1600" dirty="0" smtClean="0">
                <a:latin typeface="+mj-lt"/>
              </a:rPr>
              <a:t>Deliberately inflicts cruel or unusual treatment which results in physical or mental suffering by the child;</a:t>
            </a:r>
          </a:p>
          <a:p>
            <a:pPr marL="365760" indent="-256032" eaLnBrk="1" fontAlgn="auto" hangingPunct="1">
              <a:spcAft>
                <a:spcPts val="0"/>
              </a:spcAft>
              <a:buFont typeface="Wingdings 3"/>
              <a:buChar char=""/>
              <a:defRPr/>
            </a:pPr>
            <a:r>
              <a:rPr lang="en-US" sz="1600" dirty="0" smtClean="0">
                <a:latin typeface="+mj-lt"/>
              </a:rPr>
              <a:t>Inflicts or allows excessive corporal punishment. (NOTE: If a parent or caretaker causes physical injury during overly harsh discipline, it does not matter that he or she did not intend to hurt the child);</a:t>
            </a:r>
          </a:p>
          <a:p>
            <a:pPr marL="365760" indent="-256032" eaLnBrk="1" fontAlgn="auto" hangingPunct="1">
              <a:spcAft>
                <a:spcPts val="0"/>
              </a:spcAft>
              <a:buFont typeface="Wingdings 3"/>
              <a:buChar char=""/>
              <a:defRPr/>
            </a:pPr>
            <a:r>
              <a:rPr lang="en-US" sz="1600" dirty="0" smtClean="0">
                <a:latin typeface="+mj-lt"/>
              </a:rPr>
              <a:t>Gives or allows a controlled substance to be given to a child under 18 years of age;</a:t>
            </a:r>
          </a:p>
          <a:p>
            <a:pPr marL="365760" indent="-256032" eaLnBrk="1" fontAlgn="auto" hangingPunct="1">
              <a:spcAft>
                <a:spcPts val="0"/>
              </a:spcAft>
              <a:buFont typeface="Wingdings 3"/>
              <a:buChar char=""/>
              <a:defRPr/>
            </a:pPr>
            <a:r>
              <a:rPr lang="en-US" sz="1600" dirty="0" smtClean="0">
                <a:latin typeface="+mj-lt"/>
              </a:rPr>
              <a:t>Exposes the child to the manufacture of methamphetamine</a:t>
            </a:r>
          </a:p>
          <a:p>
            <a:pPr marL="365760" indent="-256032" eaLnBrk="1" fontAlgn="auto" hangingPunct="1">
              <a:spcAft>
                <a:spcPts val="0"/>
              </a:spcAft>
              <a:buFont typeface="Wingdings 3"/>
              <a:buNone/>
              <a:defRPr/>
            </a:pPr>
            <a:endParaRPr lang="en-US" sz="1600" dirty="0">
              <a:latin typeface="+mj-lt"/>
            </a:endParaRPr>
          </a:p>
        </p:txBody>
      </p:sp>
      <p:sp>
        <p:nvSpPr>
          <p:cNvPr id="2253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C56802-3745-4206-AE50-5DA8111EB02C}" type="slidenum">
              <a:rPr lang="en-US" altLang="en-US"/>
              <a:pPr eaLnBrk="1" hangingPunct="1"/>
              <a:t>12</a:t>
            </a:fld>
            <a:endParaRPr lang="en-US" altLang="en-US"/>
          </a:p>
        </p:txBody>
      </p:sp>
      <p:sp>
        <p:nvSpPr>
          <p:cNvPr id="13314" name="Title 1"/>
          <p:cNvSpPr>
            <a:spLocks noGrp="1"/>
          </p:cNvSpPr>
          <p:nvPr>
            <p:ph type="title"/>
          </p:nvPr>
        </p:nvSpPr>
        <p:spPr/>
        <p:txBody>
          <a:bodyPr/>
          <a:lstStyle/>
          <a:p>
            <a:pPr eaLnBrk="1" fontAlgn="auto" hangingPunct="1">
              <a:spcAft>
                <a:spcPts val="0"/>
              </a:spcAft>
              <a:defRPr/>
            </a:pPr>
            <a:r>
              <a:rPr lang="en-US" dirty="0" smtClean="0"/>
              <a:t>What is Physical Abuse?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381000" y="1447800"/>
            <a:ext cx="8153400" cy="4724400"/>
          </a:xfrm>
        </p:spPr>
        <p:txBody>
          <a:bodyPr/>
          <a:lstStyle/>
          <a:p>
            <a:pPr eaLnBrk="1" hangingPunct="1">
              <a:buFont typeface="Wingdings 3" panose="05040102010807070707" pitchFamily="18" charset="2"/>
              <a:buNone/>
            </a:pPr>
            <a:r>
              <a:rPr lang="en-US" altLang="en-US" sz="1600" dirty="0" smtClean="0"/>
              <a:t>Possible signs of physical abuse are:</a:t>
            </a:r>
          </a:p>
          <a:p>
            <a:pPr eaLnBrk="1" hangingPunct="1"/>
            <a:r>
              <a:rPr lang="en-US" altLang="en-US" sz="1600" dirty="0" smtClean="0"/>
              <a:t>Unexplained marks on the body (cuts, bruises, welts, burns, black eyes, fractures or dislocations)</a:t>
            </a:r>
          </a:p>
          <a:p>
            <a:pPr eaLnBrk="1" hangingPunct="1"/>
            <a:r>
              <a:rPr lang="en-US" altLang="en-US" sz="1600" dirty="0" smtClean="0"/>
              <a:t>Bruises or welts in various stages of healing, or in clusters or patterns in the shape of an object, like a belt or an electrical cord </a:t>
            </a:r>
          </a:p>
          <a:p>
            <a:pPr eaLnBrk="1" hangingPunct="1"/>
            <a:r>
              <a:rPr lang="en-US" altLang="en-US" sz="1600" dirty="0" smtClean="0"/>
              <a:t>Pattern burns, such as cigarette burns, iron burns, burns in the shape of a specific object, or scald burns in an immersion pattern</a:t>
            </a:r>
          </a:p>
          <a:p>
            <a:pPr eaLnBrk="1" hangingPunct="1"/>
            <a:r>
              <a:rPr lang="en-US" altLang="en-US" sz="1600" dirty="0" smtClean="0"/>
              <a:t>Marks hidden from typically exposed areas of skin</a:t>
            </a:r>
          </a:p>
          <a:p>
            <a:pPr marL="109537" indent="0" eaLnBrk="1" hangingPunct="1">
              <a:buNone/>
            </a:pPr>
            <a:endParaRPr lang="en-US" altLang="en-US" sz="1600" dirty="0" smtClean="0"/>
          </a:p>
          <a:p>
            <a:pPr marL="109537" indent="0" eaLnBrk="1" hangingPunct="1">
              <a:buNone/>
            </a:pPr>
            <a:r>
              <a:rPr lang="en-US" altLang="en-US" sz="1600" dirty="0" smtClean="0"/>
              <a:t>Other children may show more subtle indicators, such as behavioral changes including:</a:t>
            </a:r>
          </a:p>
          <a:p>
            <a:pPr eaLnBrk="1" hangingPunct="1"/>
            <a:r>
              <a:rPr lang="en-US" altLang="en-US" sz="1600" dirty="0" smtClean="0"/>
              <a:t>Extreme vigilance or watchfulness</a:t>
            </a:r>
          </a:p>
          <a:p>
            <a:pPr eaLnBrk="1" hangingPunct="1"/>
            <a:r>
              <a:rPr lang="en-US" altLang="en-US" sz="1600" dirty="0" smtClean="0"/>
              <a:t>Bullying smaller children</a:t>
            </a:r>
          </a:p>
          <a:p>
            <a:pPr eaLnBrk="1" hangingPunct="1"/>
            <a:r>
              <a:rPr lang="en-US" altLang="en-US" sz="1600" dirty="0" smtClean="0"/>
              <a:t>Poor social interactions with peers</a:t>
            </a:r>
          </a:p>
          <a:p>
            <a:pPr eaLnBrk="1" hangingPunct="1"/>
            <a:r>
              <a:rPr lang="en-US" altLang="en-US" sz="1600" dirty="0" smtClean="0"/>
              <a:t>Extreme fear of parents or caregivers (e.g. does not want to go home)</a:t>
            </a:r>
          </a:p>
          <a:p>
            <a:pPr eaLnBrk="1" hangingPunct="1">
              <a:buFont typeface="Wingdings 3" panose="05040102010807070707" pitchFamily="18" charset="2"/>
              <a:buNone/>
            </a:pPr>
            <a:endParaRPr lang="en-US" altLang="en-US" sz="1100" dirty="0" smtClean="0"/>
          </a:p>
        </p:txBody>
      </p:sp>
      <p:sp>
        <p:nvSpPr>
          <p:cNvPr id="2355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2ECB77-6FAB-4267-9E6C-EA90D33B50A1}" type="slidenum">
              <a:rPr lang="en-US" altLang="en-US"/>
              <a:pPr eaLnBrk="1" hangingPunct="1"/>
              <a:t>13</a:t>
            </a:fld>
            <a:endParaRPr lang="en-US" altLang="en-US"/>
          </a:p>
        </p:txBody>
      </p:sp>
      <p:sp>
        <p:nvSpPr>
          <p:cNvPr id="14338" name="Title 1"/>
          <p:cNvSpPr>
            <a:spLocks noGrp="1"/>
          </p:cNvSpPr>
          <p:nvPr>
            <p:ph type="title"/>
          </p:nvPr>
        </p:nvSpPr>
        <p:spPr/>
        <p:txBody>
          <a:bodyPr/>
          <a:lstStyle/>
          <a:p>
            <a:pPr eaLnBrk="1" fontAlgn="auto" hangingPunct="1">
              <a:spcAft>
                <a:spcPts val="0"/>
              </a:spcAft>
              <a:defRPr/>
            </a:pPr>
            <a:r>
              <a:rPr lang="en-US" dirty="0" smtClean="0"/>
              <a:t>Signs of Physical Abuse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p:txBody>
          <a:bodyPr>
            <a:normAutofit/>
          </a:bodyPr>
          <a:lstStyle/>
          <a:p>
            <a:pPr marL="115888" indent="-6350" eaLnBrk="1" fontAlgn="auto" hangingPunct="1">
              <a:spcAft>
                <a:spcPts val="0"/>
              </a:spcAft>
              <a:buFont typeface="Wingdings 3"/>
              <a:buNone/>
              <a:defRPr/>
            </a:pPr>
            <a:r>
              <a:rPr lang="en-US" sz="1800" dirty="0" smtClean="0">
                <a:latin typeface="+mj-lt"/>
              </a:rPr>
              <a:t>Sexual abuse occurs when a parent or a person responsible for the child’s welfare commits any of the following acts:</a:t>
            </a:r>
          </a:p>
          <a:p>
            <a:pPr marL="365760" indent="-256032" eaLnBrk="1" fontAlgn="auto" hangingPunct="1">
              <a:spcAft>
                <a:spcPts val="0"/>
              </a:spcAft>
              <a:buFont typeface="Wingdings 3"/>
              <a:buChar char=""/>
              <a:defRPr/>
            </a:pPr>
            <a:r>
              <a:rPr lang="en-US" sz="1800" dirty="0" smtClean="0">
                <a:latin typeface="+mj-lt"/>
              </a:rPr>
              <a:t>Sexual penetration.  This means any contact between the sex organ of one person and the sex organ, mouth, or anus of another person. Acts include vaginal, and oral sex.</a:t>
            </a:r>
          </a:p>
          <a:p>
            <a:pPr marL="365760" indent="-256032" eaLnBrk="1" fontAlgn="auto" hangingPunct="1">
              <a:spcAft>
                <a:spcPts val="0"/>
              </a:spcAft>
              <a:buFont typeface="Wingdings 3"/>
              <a:buChar char=""/>
              <a:defRPr/>
            </a:pPr>
            <a:r>
              <a:rPr lang="en-US" sz="1800" dirty="0" smtClean="0">
                <a:latin typeface="+mj-lt"/>
              </a:rPr>
              <a:t>Sexual molestation of a child.  This occurs when the perpetrator touches the child or asks the child to touch him for the sexual gratification or arousal of the perpetrator or the child.  Examples include fondling a child or having the child fondle the perpetrator.</a:t>
            </a:r>
          </a:p>
          <a:p>
            <a:pPr marL="365760" indent="-256032" eaLnBrk="1" fontAlgn="auto" hangingPunct="1">
              <a:spcAft>
                <a:spcPts val="0"/>
              </a:spcAft>
              <a:buFont typeface="Wingdings 3"/>
              <a:buChar char=""/>
              <a:defRPr/>
            </a:pPr>
            <a:r>
              <a:rPr lang="en-US" sz="1800" dirty="0" smtClean="0">
                <a:latin typeface="+mj-lt"/>
              </a:rPr>
              <a:t>Sexual exploitation.  This is the “sexual use of a child for sexual arousal, gratification, advantage or profit,” as defined by DCFS.  It includes child pornography, forcing a child to watch sex acts, or exposing genitals to a child.</a:t>
            </a:r>
            <a:endParaRPr lang="en-US" sz="1800" dirty="0">
              <a:latin typeface="+mj-lt"/>
            </a:endParaRPr>
          </a:p>
        </p:txBody>
      </p:sp>
      <p:sp>
        <p:nvSpPr>
          <p:cNvPr id="2560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8D7390-FB80-49FF-A86F-A6C03D76C998}" type="slidenum">
              <a:rPr lang="en-US" altLang="en-US"/>
              <a:pPr eaLnBrk="1" hangingPunct="1"/>
              <a:t>14</a:t>
            </a:fld>
            <a:endParaRPr lang="en-US" altLang="en-US"/>
          </a:p>
        </p:txBody>
      </p:sp>
      <p:sp>
        <p:nvSpPr>
          <p:cNvPr id="80898" name="Title 1"/>
          <p:cNvSpPr>
            <a:spLocks noGrp="1"/>
          </p:cNvSpPr>
          <p:nvPr>
            <p:ph type="title"/>
          </p:nvPr>
        </p:nvSpPr>
        <p:spPr/>
        <p:txBody>
          <a:bodyPr/>
          <a:lstStyle/>
          <a:p>
            <a:pPr eaLnBrk="1" fontAlgn="auto" hangingPunct="1">
              <a:spcAft>
                <a:spcPts val="0"/>
              </a:spcAft>
              <a:defRPr/>
            </a:pPr>
            <a:r>
              <a:rPr lang="en-US" dirty="0" smtClean="0"/>
              <a:t>What is Sexual Abuse?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219200"/>
            <a:ext cx="8229600" cy="4525963"/>
          </a:xfrm>
        </p:spPr>
        <p:txBody>
          <a:bodyPr/>
          <a:lstStyle/>
          <a:p>
            <a:pPr eaLnBrk="1" hangingPunct="1">
              <a:buFont typeface="Wingdings 3" panose="05040102010807070707" pitchFamily="18" charset="2"/>
              <a:buNone/>
            </a:pPr>
            <a:r>
              <a:rPr lang="en-US" altLang="en-US" sz="1800" dirty="0" smtClean="0">
                <a:latin typeface="+mj-lt"/>
              </a:rPr>
              <a:t>Possible Signs of Sexual Abuse Include:</a:t>
            </a:r>
          </a:p>
          <a:p>
            <a:pPr eaLnBrk="1" hangingPunct="1"/>
            <a:r>
              <a:rPr lang="en-US" altLang="en-US" sz="1800" dirty="0" smtClean="0">
                <a:latin typeface="+mj-lt"/>
              </a:rPr>
              <a:t>Sexual knowledge beyond what is age appropriate</a:t>
            </a:r>
          </a:p>
          <a:p>
            <a:pPr eaLnBrk="1" hangingPunct="1"/>
            <a:r>
              <a:rPr lang="en-US" altLang="en-US" sz="1800" dirty="0" smtClean="0">
                <a:latin typeface="+mj-lt"/>
              </a:rPr>
              <a:t>Recurring pain or itching in genital or anal areas </a:t>
            </a:r>
          </a:p>
          <a:p>
            <a:pPr eaLnBrk="1" hangingPunct="1"/>
            <a:r>
              <a:rPr lang="en-US" altLang="en-US" sz="1800" dirty="0" smtClean="0">
                <a:latin typeface="+mj-lt"/>
              </a:rPr>
              <a:t>Sexually transmitted diseases </a:t>
            </a:r>
          </a:p>
          <a:p>
            <a:pPr eaLnBrk="1" hangingPunct="1"/>
            <a:r>
              <a:rPr lang="en-US" altLang="en-US" sz="1800" dirty="0" smtClean="0">
                <a:latin typeface="+mj-lt"/>
              </a:rPr>
              <a:t>Frequent bladder or urinary tract infections</a:t>
            </a:r>
          </a:p>
          <a:p>
            <a:pPr eaLnBrk="1" hangingPunct="1"/>
            <a:r>
              <a:rPr lang="en-US" altLang="en-US" sz="1800" dirty="0" smtClean="0">
                <a:latin typeface="+mj-lt"/>
              </a:rPr>
              <a:t>Genital injury </a:t>
            </a:r>
          </a:p>
          <a:p>
            <a:pPr eaLnBrk="1" hangingPunct="1"/>
            <a:r>
              <a:rPr lang="en-US" altLang="en-US" sz="1800" dirty="0" smtClean="0">
                <a:latin typeface="+mj-lt"/>
              </a:rPr>
              <a:t>Unexplained regression or fear </a:t>
            </a:r>
          </a:p>
          <a:p>
            <a:pPr eaLnBrk="1" hangingPunct="1"/>
            <a:r>
              <a:rPr lang="en-US" altLang="en-US" sz="1800" dirty="0" smtClean="0">
                <a:latin typeface="+mj-lt"/>
              </a:rPr>
              <a:t>Sexual acting out behavior </a:t>
            </a:r>
          </a:p>
          <a:p>
            <a:pPr marL="109537" indent="0" eaLnBrk="1" hangingPunct="1">
              <a:buNone/>
            </a:pPr>
            <a:endParaRPr lang="en-US" altLang="en-US" sz="1800" dirty="0" smtClean="0">
              <a:latin typeface="+mj-lt"/>
            </a:endParaRPr>
          </a:p>
          <a:p>
            <a:pPr marL="109537" indent="0" eaLnBrk="1" hangingPunct="1">
              <a:buNone/>
            </a:pPr>
            <a:r>
              <a:rPr lang="en-US" altLang="en-US" sz="1800" dirty="0" smtClean="0">
                <a:latin typeface="+mj-lt"/>
              </a:rPr>
              <a:t>NOTE: Sexual </a:t>
            </a:r>
            <a:r>
              <a:rPr lang="en-US" altLang="en-US" sz="1800" dirty="0">
                <a:latin typeface="+mj-lt"/>
              </a:rPr>
              <a:t>predators often abuse children in ways that do no leave physical signs, such as fondling the child, exposing themselves to the child, or having the child perform sexual acts on the adult.  Even sexual penetration of a child does not always leave obvious signs of abuse.</a:t>
            </a:r>
          </a:p>
          <a:p>
            <a:pPr eaLnBrk="1" hangingPunct="1"/>
            <a:endParaRPr lang="en-US" altLang="en-US" sz="1800" dirty="0" smtClean="0">
              <a:latin typeface="Calibri" panose="020F0502020204030204" pitchFamily="34" charset="0"/>
            </a:endParaRPr>
          </a:p>
          <a:p>
            <a:pPr eaLnBrk="1" hangingPunct="1">
              <a:buFont typeface="Wingdings 3" panose="05040102010807070707" pitchFamily="18" charset="2"/>
              <a:buNone/>
            </a:pPr>
            <a:r>
              <a:rPr lang="en-US" altLang="en-US" sz="1800" dirty="0" smtClean="0">
                <a:latin typeface="Calibri" panose="020F0502020204030204" pitchFamily="34" charset="0"/>
              </a:rPr>
              <a:t>	</a:t>
            </a:r>
          </a:p>
        </p:txBody>
      </p:sp>
      <p:sp>
        <p:nvSpPr>
          <p:cNvPr id="26627"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69F399-7FAA-4C9D-8602-E87B33EDEDD9}" type="slidenum">
              <a:rPr lang="en-US" altLang="en-US"/>
              <a:pPr eaLnBrk="1" hangingPunct="1"/>
              <a:t>15</a:t>
            </a:fld>
            <a:endParaRPr lang="en-US" altLang="en-US"/>
          </a:p>
        </p:txBody>
      </p:sp>
      <p:sp>
        <p:nvSpPr>
          <p:cNvPr id="80898" name="Title 1"/>
          <p:cNvSpPr>
            <a:spLocks noGrp="1"/>
          </p:cNvSpPr>
          <p:nvPr>
            <p:ph type="title"/>
          </p:nvPr>
        </p:nvSpPr>
        <p:spPr/>
        <p:txBody>
          <a:bodyPr/>
          <a:lstStyle/>
          <a:p>
            <a:pPr eaLnBrk="1" fontAlgn="auto" hangingPunct="1">
              <a:spcAft>
                <a:spcPts val="0"/>
              </a:spcAft>
              <a:defRPr/>
            </a:pPr>
            <a:r>
              <a:rPr lang="en-US" dirty="0" smtClean="0"/>
              <a:t>Signs of Sexual Abuse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a:xfrm>
            <a:off x="457200" y="1219200"/>
            <a:ext cx="8229600" cy="4800600"/>
          </a:xfrm>
        </p:spPr>
        <p:txBody>
          <a:bodyPr>
            <a:normAutofit lnSpcReduction="10000"/>
          </a:bodyPr>
          <a:lstStyle/>
          <a:p>
            <a:pPr marL="115888" indent="-26988" eaLnBrk="1" fontAlgn="auto" hangingPunct="1">
              <a:spcAft>
                <a:spcPts val="0"/>
              </a:spcAft>
              <a:buFont typeface="Wingdings 3"/>
              <a:buNone/>
              <a:defRPr/>
            </a:pPr>
            <a:r>
              <a:rPr lang="en-US" sz="1700" dirty="0" smtClean="0">
                <a:latin typeface="+mj-lt"/>
              </a:rPr>
              <a:t>Illinois enforces “minimum parenting standards." According to DCFS, neglect occurs when a parent or responsible caretaker fails to provide these minimum requirements for his or her child:</a:t>
            </a:r>
          </a:p>
          <a:p>
            <a:pPr marL="365760" indent="-256032" eaLnBrk="1" fontAlgn="auto" hangingPunct="1">
              <a:spcAft>
                <a:spcPts val="0"/>
              </a:spcAft>
              <a:buFont typeface="Wingdings 3"/>
              <a:buNone/>
              <a:defRPr/>
            </a:pPr>
            <a:endParaRPr lang="en-US" sz="1700" dirty="0" smtClean="0">
              <a:latin typeface="+mj-lt"/>
            </a:endParaRPr>
          </a:p>
          <a:p>
            <a:pPr marL="365760" indent="-256032" eaLnBrk="1" fontAlgn="auto" hangingPunct="1">
              <a:spcAft>
                <a:spcPts val="0"/>
              </a:spcAft>
              <a:buFont typeface="Wingdings 3"/>
              <a:buChar char=""/>
              <a:defRPr/>
            </a:pPr>
            <a:r>
              <a:rPr lang="en-US" sz="1700" dirty="0" smtClean="0">
                <a:latin typeface="+mj-lt"/>
              </a:rPr>
              <a:t>Adequate supervision</a:t>
            </a:r>
          </a:p>
          <a:p>
            <a:pPr marL="365760" indent="-256032" eaLnBrk="1" fontAlgn="auto" hangingPunct="1">
              <a:spcAft>
                <a:spcPts val="0"/>
              </a:spcAft>
              <a:buFont typeface="Wingdings 3"/>
              <a:buChar char=""/>
              <a:defRPr/>
            </a:pPr>
            <a:r>
              <a:rPr lang="en-US" sz="1700" dirty="0" smtClean="0">
                <a:latin typeface="+mj-lt"/>
              </a:rPr>
              <a:t>Medical care/attention</a:t>
            </a:r>
          </a:p>
          <a:p>
            <a:pPr marL="365760" indent="-256032" eaLnBrk="1" fontAlgn="auto" hangingPunct="1">
              <a:spcAft>
                <a:spcPts val="0"/>
              </a:spcAft>
              <a:buFont typeface="Wingdings 3"/>
              <a:buChar char=""/>
              <a:defRPr/>
            </a:pPr>
            <a:r>
              <a:rPr lang="en-US" sz="1700" dirty="0" smtClean="0">
                <a:latin typeface="+mj-lt"/>
              </a:rPr>
              <a:t>Food</a:t>
            </a:r>
          </a:p>
          <a:p>
            <a:pPr marL="365760" indent="-256032" eaLnBrk="1" fontAlgn="auto" hangingPunct="1">
              <a:spcAft>
                <a:spcPts val="0"/>
              </a:spcAft>
              <a:buFont typeface="Wingdings 3"/>
              <a:buChar char=""/>
              <a:defRPr/>
            </a:pPr>
            <a:r>
              <a:rPr lang="en-US" sz="1700" dirty="0" smtClean="0">
                <a:latin typeface="+mj-lt"/>
              </a:rPr>
              <a:t>Clothing</a:t>
            </a:r>
          </a:p>
          <a:p>
            <a:pPr marL="365760" indent="-256032" eaLnBrk="1" fontAlgn="auto" hangingPunct="1">
              <a:spcAft>
                <a:spcPts val="0"/>
              </a:spcAft>
              <a:buFont typeface="Wingdings 3"/>
              <a:buChar char=""/>
              <a:defRPr/>
            </a:pPr>
            <a:r>
              <a:rPr lang="en-US" sz="1700" dirty="0" smtClean="0">
                <a:latin typeface="+mj-lt"/>
              </a:rPr>
              <a:t>Shelter</a:t>
            </a:r>
          </a:p>
          <a:p>
            <a:pPr marL="365760" indent="-256032" eaLnBrk="1" fontAlgn="auto" hangingPunct="1">
              <a:spcAft>
                <a:spcPts val="0"/>
              </a:spcAft>
              <a:buFont typeface="Wingdings 3"/>
              <a:buNone/>
              <a:defRPr/>
            </a:pPr>
            <a:endParaRPr lang="en-US" sz="1700" dirty="0" smtClean="0">
              <a:latin typeface="+mj-lt"/>
            </a:endParaRPr>
          </a:p>
          <a:p>
            <a:pPr marL="365760" indent="-256032" eaLnBrk="1" fontAlgn="auto" hangingPunct="1">
              <a:spcAft>
                <a:spcPts val="0"/>
              </a:spcAft>
              <a:buFont typeface="Wingdings 3"/>
              <a:buNone/>
              <a:defRPr/>
            </a:pPr>
            <a:r>
              <a:rPr lang="en-US" sz="1700" dirty="0" smtClean="0">
                <a:latin typeface="+mj-lt"/>
              </a:rPr>
              <a:t>	Neglect </a:t>
            </a:r>
            <a:r>
              <a:rPr lang="en-US" sz="1700" dirty="0">
                <a:latin typeface="+mj-lt"/>
              </a:rPr>
              <a:t>may also include significantly delaying the provision of these necessities (such </a:t>
            </a:r>
            <a:r>
              <a:rPr lang="en-US" sz="1700" dirty="0" smtClean="0">
                <a:latin typeface="+mj-lt"/>
              </a:rPr>
              <a:t>as failing </a:t>
            </a:r>
            <a:r>
              <a:rPr lang="en-US" sz="1700" dirty="0">
                <a:latin typeface="+mj-lt"/>
              </a:rPr>
              <a:t>to take a child who has a broken bone for medical treatment). Other forms of neglect include taking illegal drugs during pregnancy, placing a child at risk of harm, or exposing a child to hazardous living conditions. Any child who is present during the manufacture of methamphetamine is considered abused and/or neglected. </a:t>
            </a:r>
            <a:endParaRPr lang="en-US" sz="1700" dirty="0" smtClean="0">
              <a:latin typeface="+mj-lt"/>
            </a:endParaRPr>
          </a:p>
          <a:p>
            <a:pPr marL="365760" indent="-256032" eaLnBrk="1" fontAlgn="auto" hangingPunct="1">
              <a:spcAft>
                <a:spcPts val="0"/>
              </a:spcAft>
              <a:buFont typeface="Wingdings 3"/>
              <a:buNone/>
              <a:defRPr/>
            </a:pPr>
            <a:r>
              <a:rPr lang="en-US" sz="1700" dirty="0" smtClean="0">
                <a:latin typeface="+mj-lt"/>
              </a:rPr>
              <a:t> </a:t>
            </a:r>
          </a:p>
          <a:p>
            <a:pPr marL="365760" indent="-256032" eaLnBrk="1" fontAlgn="auto" hangingPunct="1">
              <a:spcAft>
                <a:spcPts val="0"/>
              </a:spcAft>
              <a:buFont typeface="Wingdings 3"/>
              <a:buChar char=""/>
              <a:defRPr/>
            </a:pPr>
            <a:endParaRPr lang="en-US" sz="1700" dirty="0" smtClean="0">
              <a:latin typeface="+mj-lt"/>
            </a:endParaRPr>
          </a:p>
          <a:p>
            <a:pPr marL="365760" indent="-256032" eaLnBrk="1" fontAlgn="auto" hangingPunct="1">
              <a:spcAft>
                <a:spcPts val="0"/>
              </a:spcAft>
              <a:buFont typeface="Wingdings 3"/>
              <a:buChar char=""/>
              <a:defRPr/>
            </a:pPr>
            <a:endParaRPr lang="en-US" sz="1600" dirty="0"/>
          </a:p>
        </p:txBody>
      </p:sp>
      <p:sp>
        <p:nvSpPr>
          <p:cNvPr id="27651"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9097CF-84E7-4F0A-8C77-693E4581CA7D}" type="slidenum">
              <a:rPr lang="en-US" altLang="en-US"/>
              <a:pPr eaLnBrk="1" hangingPunct="1"/>
              <a:t>16</a:t>
            </a:fld>
            <a:endParaRPr lang="en-US" altLang="en-US"/>
          </a:p>
        </p:txBody>
      </p:sp>
      <p:sp>
        <p:nvSpPr>
          <p:cNvPr id="80898" name="Title 1"/>
          <p:cNvSpPr>
            <a:spLocks noGrp="1"/>
          </p:cNvSpPr>
          <p:nvPr>
            <p:ph type="title"/>
          </p:nvPr>
        </p:nvSpPr>
        <p:spPr/>
        <p:txBody>
          <a:bodyPr/>
          <a:lstStyle/>
          <a:p>
            <a:pPr eaLnBrk="1" fontAlgn="auto" hangingPunct="1">
              <a:spcAft>
                <a:spcPts val="0"/>
              </a:spcAft>
              <a:defRPr/>
            </a:pPr>
            <a:r>
              <a:rPr lang="en-US" dirty="0" smtClean="0"/>
              <a:t>What is Neglect?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lstStyle/>
          <a:p>
            <a:pPr eaLnBrk="1" hangingPunct="1">
              <a:buFont typeface="Wingdings 3" panose="05040102010807070707" pitchFamily="18" charset="2"/>
              <a:buNone/>
            </a:pPr>
            <a:r>
              <a:rPr lang="en-US" altLang="en-US" sz="1800" dirty="0" smtClean="0">
                <a:latin typeface="+mj-lt"/>
              </a:rPr>
              <a:t>Possible Signs of Neglect Include: </a:t>
            </a:r>
          </a:p>
          <a:p>
            <a:pPr eaLnBrk="1" hangingPunct="1">
              <a:buFont typeface="Wingdings 3" panose="05040102010807070707" pitchFamily="18" charset="2"/>
              <a:buNone/>
            </a:pPr>
            <a:endParaRPr lang="en-US" altLang="en-US" sz="1800" dirty="0" smtClean="0">
              <a:latin typeface="+mj-lt"/>
            </a:endParaRPr>
          </a:p>
          <a:p>
            <a:pPr eaLnBrk="1" hangingPunct="1"/>
            <a:r>
              <a:rPr lang="en-US" altLang="en-US" sz="1800" dirty="0" smtClean="0">
                <a:latin typeface="+mj-lt"/>
              </a:rPr>
              <a:t>Often hungry in the morning </a:t>
            </a:r>
          </a:p>
          <a:p>
            <a:pPr eaLnBrk="1" hangingPunct="1"/>
            <a:r>
              <a:rPr lang="en-US" altLang="en-US" sz="1800" dirty="0" smtClean="0">
                <a:latin typeface="+mj-lt"/>
              </a:rPr>
              <a:t>Poor hygiene </a:t>
            </a:r>
          </a:p>
          <a:p>
            <a:pPr eaLnBrk="1" hangingPunct="1"/>
            <a:r>
              <a:rPr lang="en-US" altLang="en-US" sz="1800" dirty="0" smtClean="0">
                <a:latin typeface="+mj-lt"/>
              </a:rPr>
              <a:t>Evidence of none or poor supervision</a:t>
            </a:r>
          </a:p>
          <a:p>
            <a:pPr eaLnBrk="1" hangingPunct="1"/>
            <a:r>
              <a:rPr lang="en-US" altLang="en-US" sz="1800" dirty="0" smtClean="0">
                <a:latin typeface="+mj-lt"/>
              </a:rPr>
              <a:t>Underweight, poor growth, failure to thrive</a:t>
            </a:r>
          </a:p>
          <a:p>
            <a:pPr eaLnBrk="1" hangingPunct="1"/>
            <a:r>
              <a:rPr lang="en-US" altLang="en-US" sz="1800" dirty="0" smtClean="0">
                <a:latin typeface="+mj-lt"/>
              </a:rPr>
              <a:t>Dressed inappropriately for the weather </a:t>
            </a:r>
          </a:p>
          <a:p>
            <a:pPr eaLnBrk="1" hangingPunct="1"/>
            <a:r>
              <a:rPr lang="en-US" altLang="en-US" sz="1800" dirty="0" smtClean="0">
                <a:latin typeface="+mj-lt"/>
              </a:rPr>
              <a:t>Erratic attendance at school </a:t>
            </a:r>
          </a:p>
          <a:p>
            <a:pPr eaLnBrk="1" hangingPunct="1"/>
            <a:endParaRPr lang="en-US" altLang="en-US" sz="1800" dirty="0" smtClean="0">
              <a:latin typeface="+mj-lt"/>
            </a:endParaRPr>
          </a:p>
        </p:txBody>
      </p:sp>
      <p:sp>
        <p:nvSpPr>
          <p:cNvPr id="28675"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F473AE-0F48-4FB0-8129-875B0C2602DD}" type="slidenum">
              <a:rPr lang="en-US" altLang="en-US"/>
              <a:pPr eaLnBrk="1" hangingPunct="1"/>
              <a:t>17</a:t>
            </a:fld>
            <a:endParaRPr lang="en-US" altLang="en-US"/>
          </a:p>
        </p:txBody>
      </p:sp>
      <p:sp>
        <p:nvSpPr>
          <p:cNvPr id="80898" name="Title 1"/>
          <p:cNvSpPr>
            <a:spLocks noGrp="1"/>
          </p:cNvSpPr>
          <p:nvPr>
            <p:ph type="title"/>
          </p:nvPr>
        </p:nvSpPr>
        <p:spPr/>
        <p:txBody>
          <a:bodyPr/>
          <a:lstStyle/>
          <a:p>
            <a:pPr eaLnBrk="1" fontAlgn="auto" hangingPunct="1">
              <a:spcAft>
                <a:spcPts val="0"/>
              </a:spcAft>
              <a:defRPr/>
            </a:pPr>
            <a:r>
              <a:rPr lang="en-US" dirty="0" smtClean="0"/>
              <a:t>Signs of Neglect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a:xfrm>
            <a:off x="457200" y="1219200"/>
            <a:ext cx="8229600" cy="4800600"/>
          </a:xfrm>
        </p:spPr>
        <p:txBody>
          <a:bodyPr>
            <a:normAutofit/>
          </a:bodyPr>
          <a:lstStyle/>
          <a:p>
            <a:pPr marL="115888" indent="-26988" eaLnBrk="1" fontAlgn="auto" hangingPunct="1">
              <a:spcAft>
                <a:spcPts val="0"/>
              </a:spcAft>
              <a:buFont typeface="Wingdings 3"/>
              <a:buNone/>
              <a:defRPr/>
            </a:pPr>
            <a:r>
              <a:rPr lang="en-US" sz="1800" dirty="0" smtClean="0">
                <a:latin typeface="+mj-lt"/>
              </a:rPr>
              <a:t>Definition: Sex trafficking in which commercial sex act is induced by force, fraud, or coercion, or in which the person induced to perform such act has not attained 18 years of age; or the recruitment, harboring, transportation, provision, or obtaining of  a person for labor or services through the use of  force, fraud, or coercion for the purpose of subjection to involuntary servitude, peonage, debt bondage or slavery.</a:t>
            </a:r>
          </a:p>
          <a:p>
            <a:pPr marL="365760" indent="-256032" eaLnBrk="1" fontAlgn="auto" hangingPunct="1">
              <a:spcAft>
                <a:spcPts val="0"/>
              </a:spcAft>
              <a:buFont typeface="Wingdings 3"/>
              <a:buChar char=""/>
              <a:defRPr/>
            </a:pPr>
            <a:endParaRPr lang="en-US" sz="1800" dirty="0" smtClean="0">
              <a:latin typeface="+mj-lt"/>
            </a:endParaRPr>
          </a:p>
          <a:p>
            <a:pPr marL="365760" indent="-256032" eaLnBrk="1" fontAlgn="auto" hangingPunct="1">
              <a:spcAft>
                <a:spcPts val="0"/>
              </a:spcAft>
              <a:buFont typeface="Wingdings 3"/>
              <a:buChar char=""/>
              <a:defRPr/>
            </a:pPr>
            <a:endParaRPr lang="en-US" sz="1800" dirty="0">
              <a:latin typeface="+mj-lt"/>
            </a:endParaRPr>
          </a:p>
        </p:txBody>
      </p:sp>
      <p:sp>
        <p:nvSpPr>
          <p:cNvPr id="27651"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9097CF-84E7-4F0A-8C77-693E4581CA7D}" type="slidenum">
              <a:rPr lang="en-US" altLang="en-US"/>
              <a:pPr eaLnBrk="1" hangingPunct="1"/>
              <a:t>18</a:t>
            </a:fld>
            <a:endParaRPr lang="en-US" altLang="en-US"/>
          </a:p>
        </p:txBody>
      </p:sp>
      <p:sp>
        <p:nvSpPr>
          <p:cNvPr id="80898" name="Title 1"/>
          <p:cNvSpPr>
            <a:spLocks noGrp="1"/>
          </p:cNvSpPr>
          <p:nvPr>
            <p:ph type="title"/>
          </p:nvPr>
        </p:nvSpPr>
        <p:spPr/>
        <p:txBody>
          <a:bodyPr/>
          <a:lstStyle/>
          <a:p>
            <a:pPr eaLnBrk="1" fontAlgn="auto" hangingPunct="1">
              <a:spcAft>
                <a:spcPts val="0"/>
              </a:spcAft>
              <a:defRPr/>
            </a:pPr>
            <a:r>
              <a:rPr lang="en-US" dirty="0" smtClean="0"/>
              <a:t>What is Human Trafficking?</a:t>
            </a:r>
          </a:p>
        </p:txBody>
      </p:sp>
    </p:spTree>
    <p:extLst>
      <p:ext uri="{BB962C8B-B14F-4D97-AF65-F5344CB8AC3E}">
        <p14:creationId xmlns:p14="http://schemas.microsoft.com/office/powerpoint/2010/main" val="1323865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lstStyle/>
          <a:p>
            <a:pPr eaLnBrk="1" hangingPunct="1">
              <a:buFont typeface="Wingdings 3" panose="05040102010807070707" pitchFamily="18" charset="2"/>
              <a:buNone/>
            </a:pPr>
            <a:r>
              <a:rPr lang="en-US" altLang="en-US" sz="1600" dirty="0" smtClean="0">
                <a:latin typeface="+mj-lt"/>
              </a:rPr>
              <a:t>Possible Signs of Human Trafficking Include: </a:t>
            </a:r>
          </a:p>
          <a:p>
            <a:pPr eaLnBrk="1" hangingPunct="1"/>
            <a:r>
              <a:rPr lang="en-US" altLang="en-US" sz="1600" dirty="0" smtClean="0">
                <a:latin typeface="+mj-lt"/>
              </a:rPr>
              <a:t>The youth has recent signs of physical abuse and/or sexually transmitted infections.</a:t>
            </a:r>
          </a:p>
          <a:p>
            <a:pPr eaLnBrk="1" hangingPunct="1"/>
            <a:r>
              <a:rPr lang="en-US" altLang="en-US" sz="1600" dirty="0">
                <a:latin typeface="+mj-lt"/>
              </a:rPr>
              <a:t>Suspicious tattoos/branding on the neck and lower back.</a:t>
            </a:r>
          </a:p>
          <a:p>
            <a:pPr eaLnBrk="1" hangingPunct="1"/>
            <a:r>
              <a:rPr lang="en-US" altLang="en-US" sz="1600" dirty="0">
                <a:latin typeface="+mj-lt"/>
              </a:rPr>
              <a:t>Small children serving in a family </a:t>
            </a:r>
            <a:r>
              <a:rPr lang="en-US" altLang="en-US" sz="1600" dirty="0" smtClean="0">
                <a:latin typeface="+mj-lt"/>
              </a:rPr>
              <a:t>restaurant</a:t>
            </a:r>
          </a:p>
          <a:p>
            <a:pPr lvl="1" eaLnBrk="1" hangingPunct="1"/>
            <a:r>
              <a:rPr lang="en-US" altLang="en-US" sz="1600" dirty="0" smtClean="0">
                <a:latin typeface="+mj-lt"/>
              </a:rPr>
              <a:t>Appearing malnourished.</a:t>
            </a:r>
          </a:p>
          <a:p>
            <a:pPr lvl="1" eaLnBrk="1" hangingPunct="1"/>
            <a:r>
              <a:rPr lang="en-US" altLang="en-US" sz="1600" dirty="0" smtClean="0">
                <a:latin typeface="+mj-lt"/>
              </a:rPr>
              <a:t>Avoiding eye contact, social interaction, and authority figures/law enforcements.</a:t>
            </a:r>
          </a:p>
          <a:p>
            <a:pPr lvl="1" eaLnBrk="1" hangingPunct="1"/>
            <a:r>
              <a:rPr lang="en-US" altLang="en-US" sz="1600" dirty="0" smtClean="0">
                <a:latin typeface="+mj-lt"/>
              </a:rPr>
              <a:t>Seeming to adhere to scripted or rehearsed responses in social interaction.</a:t>
            </a:r>
          </a:p>
          <a:p>
            <a:pPr lvl="1" eaLnBrk="1" hangingPunct="1"/>
            <a:r>
              <a:rPr lang="en-US" altLang="en-US" sz="1600" dirty="0" smtClean="0">
                <a:latin typeface="+mj-lt"/>
              </a:rPr>
              <a:t>Lacking official identification documents.</a:t>
            </a:r>
          </a:p>
          <a:p>
            <a:pPr lvl="1" eaLnBrk="1" hangingPunct="1"/>
            <a:r>
              <a:rPr lang="en-US" altLang="en-US" sz="1600" dirty="0" smtClean="0">
                <a:latin typeface="+mj-lt"/>
              </a:rPr>
              <a:t>Appearing destitute/lacking personal possessions.</a:t>
            </a:r>
          </a:p>
          <a:p>
            <a:pPr eaLnBrk="1" hangingPunct="1"/>
            <a:r>
              <a:rPr lang="en-US" altLang="en-US" sz="1600" dirty="0" smtClean="0">
                <a:latin typeface="+mj-lt"/>
              </a:rPr>
              <a:t>Checking into hotels/motels with older males, and referring to those males as boyfriend or “daddy,” which is often street slang for pimp.</a:t>
            </a:r>
          </a:p>
          <a:p>
            <a:pPr eaLnBrk="1" hangingPunct="1"/>
            <a:r>
              <a:rPr lang="en-US" altLang="en-US" sz="1600" dirty="0" smtClean="0">
                <a:latin typeface="+mj-lt"/>
              </a:rPr>
              <a:t>Working excessively long hours.</a:t>
            </a:r>
          </a:p>
          <a:p>
            <a:pPr eaLnBrk="1" hangingPunct="1"/>
            <a:r>
              <a:rPr lang="en-US" altLang="en-US" sz="1600" dirty="0" smtClean="0">
                <a:latin typeface="+mj-lt"/>
              </a:rPr>
              <a:t>Living at place of employment.</a:t>
            </a:r>
          </a:p>
          <a:p>
            <a:pPr marL="392113" lvl="1" indent="0" eaLnBrk="1" hangingPunct="1">
              <a:buNone/>
            </a:pPr>
            <a:endParaRPr lang="en-US" altLang="en-US" sz="1400" dirty="0">
              <a:latin typeface="Calibri" panose="020F0502020204030204" pitchFamily="34" charset="0"/>
            </a:endParaRPr>
          </a:p>
        </p:txBody>
      </p:sp>
      <p:sp>
        <p:nvSpPr>
          <p:cNvPr id="28675"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F473AE-0F48-4FB0-8129-875B0C2602DD}" type="slidenum">
              <a:rPr lang="en-US" altLang="en-US"/>
              <a:pPr eaLnBrk="1" hangingPunct="1"/>
              <a:t>19</a:t>
            </a:fld>
            <a:endParaRPr lang="en-US" altLang="en-US"/>
          </a:p>
        </p:txBody>
      </p:sp>
      <p:sp>
        <p:nvSpPr>
          <p:cNvPr id="80898" name="Title 1"/>
          <p:cNvSpPr>
            <a:spLocks noGrp="1"/>
          </p:cNvSpPr>
          <p:nvPr>
            <p:ph type="title"/>
          </p:nvPr>
        </p:nvSpPr>
        <p:spPr/>
        <p:txBody>
          <a:bodyPr/>
          <a:lstStyle/>
          <a:p>
            <a:pPr eaLnBrk="1" fontAlgn="auto" hangingPunct="1">
              <a:spcAft>
                <a:spcPts val="0"/>
              </a:spcAft>
              <a:defRPr/>
            </a:pPr>
            <a:r>
              <a:rPr lang="en-US" dirty="0" smtClean="0"/>
              <a:t>Signs of Human Trafficking</a:t>
            </a:r>
          </a:p>
        </p:txBody>
      </p:sp>
    </p:spTree>
    <p:extLst>
      <p:ext uri="{BB962C8B-B14F-4D97-AF65-F5344CB8AC3E}">
        <p14:creationId xmlns:p14="http://schemas.microsoft.com/office/powerpoint/2010/main" val="2177608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457200" y="1143000"/>
            <a:ext cx="7999413" cy="4495800"/>
          </a:xfrm>
        </p:spPr>
        <p:txBody>
          <a:bodyPr/>
          <a:lstStyle/>
          <a:p>
            <a:pPr marL="115888" indent="-6350" eaLnBrk="1" hangingPunct="1">
              <a:buFont typeface="Wingdings 3" panose="05040102010807070707" pitchFamily="18" charset="2"/>
              <a:buNone/>
            </a:pPr>
            <a:r>
              <a:rPr lang="en-US" altLang="en-US" sz="1600" dirty="0" smtClean="0">
                <a:latin typeface="+mj-lt"/>
              </a:rPr>
              <a:t>Effective in  2012, the Illinois </a:t>
            </a:r>
            <a:r>
              <a:rPr lang="en-US" altLang="en-US" sz="1600" i="1" dirty="0" smtClean="0">
                <a:latin typeface="+mj-lt"/>
              </a:rPr>
              <a:t>Abused and Neglected Child Reporting Act</a:t>
            </a:r>
            <a:r>
              <a:rPr lang="en-US" altLang="en-US" sz="1600" dirty="0" smtClean="0">
                <a:latin typeface="+mj-lt"/>
              </a:rPr>
              <a:t> (ANCRA) requires all personnel of higher education institutions to acknowledge their understanding of their mandated reporting requirements should they witness or suspect abuse or neglect of a minor.</a:t>
            </a:r>
          </a:p>
          <a:p>
            <a:pPr marL="115888" indent="-6350" eaLnBrk="1" hangingPunct="1">
              <a:buFont typeface="Wingdings 3" panose="05040102010807070707" pitchFamily="18" charset="2"/>
              <a:buNone/>
            </a:pPr>
            <a:endParaRPr lang="en-US" altLang="en-US" sz="1600" dirty="0">
              <a:latin typeface="+mj-lt"/>
            </a:endParaRPr>
          </a:p>
          <a:p>
            <a:pPr marL="115888" indent="-6350" eaLnBrk="1" hangingPunct="1">
              <a:buFont typeface="Wingdings 3" panose="05040102010807070707" pitchFamily="18" charset="2"/>
              <a:buNone/>
            </a:pPr>
            <a:r>
              <a:rPr lang="en-US" altLang="en-US" sz="1600" dirty="0" smtClean="0">
                <a:latin typeface="+mj-lt"/>
              </a:rPr>
              <a:t>Effective in 2019, ANCRA requires that all mandated reporters complete ANCRA training every three years.</a:t>
            </a:r>
          </a:p>
          <a:p>
            <a:pPr marL="115888" indent="-6350" eaLnBrk="1" hangingPunct="1">
              <a:buFont typeface="Wingdings 3" panose="05040102010807070707" pitchFamily="18" charset="2"/>
              <a:buNone/>
            </a:pPr>
            <a:endParaRPr lang="en-US" altLang="en-US" sz="1600" dirty="0">
              <a:latin typeface="+mj-lt"/>
            </a:endParaRPr>
          </a:p>
          <a:p>
            <a:pPr marL="115888" indent="-6350" eaLnBrk="1" hangingPunct="1">
              <a:buFont typeface="Wingdings 3" panose="05040102010807070707" pitchFamily="18" charset="2"/>
              <a:buNone/>
            </a:pPr>
            <a:r>
              <a:rPr lang="en-US" altLang="en-US" sz="1600" dirty="0" smtClean="0">
                <a:latin typeface="+mj-lt"/>
              </a:rPr>
              <a:t>This material is intended to provide you with a basic understanding of the requirements and contains an acknowledgement which confirms your understanding of your reporting responsibilities. Regardless of your past training, review of this material and the acknowledgement is required and will be retained by the University as a permanent personnel record throughout your employment.</a:t>
            </a:r>
          </a:p>
          <a:p>
            <a:pPr marL="115888" indent="-6350" eaLnBrk="1" hangingPunct="1">
              <a:buFont typeface="Wingdings 3" panose="05040102010807070707" pitchFamily="18" charset="2"/>
              <a:buNone/>
            </a:pPr>
            <a:endParaRPr lang="en-US" altLang="en-US" sz="1600" dirty="0" smtClean="0">
              <a:latin typeface="+mj-lt"/>
            </a:endParaRPr>
          </a:p>
          <a:p>
            <a:pPr marL="115888" indent="-6350" eaLnBrk="1" hangingPunct="1">
              <a:buFont typeface="Wingdings 3" panose="05040102010807070707" pitchFamily="18" charset="2"/>
              <a:buNone/>
            </a:pPr>
            <a:r>
              <a:rPr lang="en-US" altLang="en-US" sz="1600" dirty="0" smtClean="0">
                <a:latin typeface="+mj-lt"/>
              </a:rPr>
              <a:t>Based on your position or role within the University, your department may require you to complete a more comprehensive education program on this topic.</a:t>
            </a:r>
          </a:p>
          <a:p>
            <a:pPr marL="115888" indent="-6350" eaLnBrk="1" hangingPunct="1"/>
            <a:endParaRPr lang="en-US" altLang="en-US" sz="1900" dirty="0" smtClean="0">
              <a:latin typeface="Calibri" panose="020F0502020204030204" pitchFamily="34" charset="0"/>
            </a:endParaRPr>
          </a:p>
        </p:txBody>
      </p:sp>
      <p:sp>
        <p:nvSpPr>
          <p:cNvPr id="194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6E2D03-B9C4-482B-AC7A-B0FCCEB9C10E}" type="slidenum">
              <a:rPr lang="en-US" altLang="en-US"/>
              <a:pPr eaLnBrk="1" hangingPunct="1"/>
              <a:t>2</a:t>
            </a:fld>
            <a:endParaRPr lang="en-US" altLang="en-US"/>
          </a:p>
        </p:txBody>
      </p:sp>
      <p:sp>
        <p:nvSpPr>
          <p:cNvPr id="10242" name="Title 1"/>
          <p:cNvSpPr>
            <a:spLocks noGrp="1"/>
          </p:cNvSpPr>
          <p:nvPr>
            <p:ph type="title"/>
          </p:nvPr>
        </p:nvSpPr>
        <p:spPr/>
        <p:txBody>
          <a:bodyPr/>
          <a:lstStyle/>
          <a:p>
            <a:pPr eaLnBrk="1" fontAlgn="auto" hangingPunct="1">
              <a:spcAft>
                <a:spcPts val="0"/>
              </a:spcAft>
              <a:defRPr/>
            </a:pPr>
            <a:r>
              <a:rPr lang="en-US" sz="4000" dirty="0" smtClean="0"/>
              <a:t>ANCRA Overview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400" dirty="0" smtClean="0"/>
              <a:t>The damage caused by psychological abuse may be just as serious as any other form of abuse and neglect.  DCFS recognizes that emotional trauma is an element in many abuse and neglect situations.  In Illinois, psychological, mental or emotional abuse is known as “Mental Injury” and may only be reported by licensed medical and mental health professionals, including:</a:t>
            </a:r>
          </a:p>
          <a:p>
            <a:pPr lvl="1"/>
            <a:r>
              <a:rPr lang="en-US" sz="1400" dirty="0" smtClean="0"/>
              <a:t>Psychiatrists</a:t>
            </a:r>
          </a:p>
          <a:p>
            <a:pPr lvl="1"/>
            <a:r>
              <a:rPr lang="en-US" sz="1400" dirty="0" smtClean="0"/>
              <a:t>Registered Psychologists</a:t>
            </a:r>
          </a:p>
          <a:p>
            <a:pPr lvl="1"/>
            <a:r>
              <a:rPr lang="en-US" sz="1400" dirty="0" smtClean="0"/>
              <a:t>Medical Doctors</a:t>
            </a:r>
          </a:p>
          <a:p>
            <a:pPr lvl="1"/>
            <a:r>
              <a:rPr lang="en-US" sz="1400" dirty="0" smtClean="0"/>
              <a:t>Registered Nurses</a:t>
            </a:r>
          </a:p>
          <a:p>
            <a:pPr lvl="1"/>
            <a:r>
              <a:rPr lang="en-US" sz="1400" dirty="0" smtClean="0"/>
              <a:t>Certified Social Worker</a:t>
            </a:r>
          </a:p>
          <a:p>
            <a:pPr lvl="1"/>
            <a:r>
              <a:rPr lang="en-US" sz="1400" dirty="0" smtClean="0"/>
              <a:t>School Teachers</a:t>
            </a:r>
          </a:p>
          <a:p>
            <a:pPr lvl="1"/>
            <a:r>
              <a:rPr lang="en-US" sz="1400" dirty="0" smtClean="0"/>
              <a:t>Therapists and Counselors employed in a community health agency or social work agency</a:t>
            </a:r>
            <a:endParaRPr lang="en-US" sz="1400" dirty="0"/>
          </a:p>
          <a:p>
            <a:pPr marL="136525" indent="0">
              <a:buNone/>
            </a:pPr>
            <a:r>
              <a:rPr lang="en-US" sz="1400" dirty="0" smtClean="0"/>
              <a:t>If you suspect mental injury, but you are not one of these licensed professionals, it may be appropriate to refer the child to a qualified reporter for an assessment.  If you are not in a position to make a referral, you may want to consult with your supervisor, manager, or licensing representative.</a:t>
            </a:r>
          </a:p>
        </p:txBody>
      </p:sp>
      <p:sp>
        <p:nvSpPr>
          <p:cNvPr id="3" name="Title 2"/>
          <p:cNvSpPr>
            <a:spLocks noGrp="1"/>
          </p:cNvSpPr>
          <p:nvPr>
            <p:ph type="title"/>
          </p:nvPr>
        </p:nvSpPr>
        <p:spPr/>
        <p:txBody>
          <a:bodyPr>
            <a:normAutofit fontScale="90000"/>
          </a:bodyPr>
          <a:lstStyle/>
          <a:p>
            <a:r>
              <a:rPr lang="en-US" dirty="0" smtClean="0"/>
              <a:t>Dealing With Psychological Abuse</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20</a:t>
            </a:fld>
            <a:endParaRPr lang="en-US" altLang="en-US"/>
          </a:p>
        </p:txBody>
      </p:sp>
    </p:spTree>
    <p:extLst>
      <p:ext uri="{BB962C8B-B14F-4D97-AF65-F5344CB8AC3E}">
        <p14:creationId xmlns:p14="http://schemas.microsoft.com/office/powerpoint/2010/main" val="2340784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The definitions and the signs of child abuse and neglect are available on the DCFS’s website.</a:t>
            </a:r>
            <a:endParaRPr lang="en-US" sz="1800" dirty="0"/>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21</a:t>
            </a:fld>
            <a:endParaRPr lang="en-US" altLang="en-US"/>
          </a:p>
        </p:txBody>
      </p:sp>
    </p:spTree>
    <p:extLst>
      <p:ext uri="{BB962C8B-B14F-4D97-AF65-F5344CB8AC3E}">
        <p14:creationId xmlns:p14="http://schemas.microsoft.com/office/powerpoint/2010/main" val="2246981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Actually, ALL children are at potential risk of child abuse. However, the following groups tend to be more vulnerable.</a:t>
            </a:r>
          </a:p>
          <a:p>
            <a:pPr marL="109537" indent="0">
              <a:buNone/>
            </a:pPr>
            <a:endParaRPr lang="en-US" sz="1800" dirty="0" smtClean="0"/>
          </a:p>
          <a:p>
            <a:pPr marL="623887" indent="-514350">
              <a:buAutoNum type="arabicParenR"/>
            </a:pPr>
            <a:r>
              <a:rPr lang="en-US" sz="1800" dirty="0" smtClean="0"/>
              <a:t>Preschool Children</a:t>
            </a:r>
          </a:p>
          <a:p>
            <a:pPr marL="623887" indent="-514350">
              <a:buAutoNum type="arabicParenR"/>
            </a:pPr>
            <a:r>
              <a:rPr lang="en-US" sz="1800" dirty="0" smtClean="0"/>
              <a:t>Children with Disabilities</a:t>
            </a:r>
          </a:p>
          <a:p>
            <a:pPr marL="623887" indent="-514350">
              <a:buAutoNum type="arabicParenR"/>
            </a:pPr>
            <a:r>
              <a:rPr lang="en-US" sz="1800" dirty="0" smtClean="0"/>
              <a:t>Gay, Lesbian, Bisexual, Transgender and Questioning Youth.</a:t>
            </a:r>
            <a:endParaRPr lang="en-US" sz="1800" dirty="0"/>
          </a:p>
        </p:txBody>
      </p:sp>
      <p:sp>
        <p:nvSpPr>
          <p:cNvPr id="3" name="Title 2"/>
          <p:cNvSpPr>
            <a:spLocks noGrp="1"/>
          </p:cNvSpPr>
          <p:nvPr>
            <p:ph type="title"/>
          </p:nvPr>
        </p:nvSpPr>
        <p:spPr/>
        <p:txBody>
          <a:bodyPr/>
          <a:lstStyle/>
          <a:p>
            <a:r>
              <a:rPr lang="en-US" dirty="0" smtClean="0"/>
              <a:t>Which Children Are At Risk?</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22</a:t>
            </a:fld>
            <a:endParaRPr lang="en-US" altLang="en-US"/>
          </a:p>
        </p:txBody>
      </p:sp>
    </p:spTree>
    <p:extLst>
      <p:ext uri="{BB962C8B-B14F-4D97-AF65-F5344CB8AC3E}">
        <p14:creationId xmlns:p14="http://schemas.microsoft.com/office/powerpoint/2010/main" val="2627816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a:xfrm>
            <a:off x="457200" y="1600200"/>
            <a:ext cx="8229600" cy="4525963"/>
          </a:xfrm>
        </p:spPr>
        <p:txBody>
          <a:bodyPr>
            <a:normAutofit/>
          </a:bodyPr>
          <a:lstStyle/>
          <a:p>
            <a:pPr marL="115888" indent="-6350" eaLnBrk="1" fontAlgn="auto" hangingPunct="1">
              <a:spcAft>
                <a:spcPts val="0"/>
              </a:spcAft>
              <a:buFont typeface="Wingdings 3"/>
              <a:buNone/>
              <a:defRPr/>
            </a:pPr>
            <a:r>
              <a:rPr lang="en-US" sz="1800" dirty="0" smtClean="0">
                <a:latin typeface="+mj-lt"/>
              </a:rPr>
              <a:t>It is also important to understand what is NOT child abuse or neglect. Some people make reports that DCFS does not legally recognize as child abuse.  Here are some examples of situations that do not fall within DCFS’s mandate to investigate child abuse:</a:t>
            </a:r>
          </a:p>
          <a:p>
            <a:pPr marL="115888" indent="-6350" eaLnBrk="1" fontAlgn="auto" hangingPunct="1">
              <a:spcAft>
                <a:spcPts val="0"/>
              </a:spcAft>
              <a:buFont typeface="Wingdings 3"/>
              <a:buNone/>
              <a:defRPr/>
            </a:pPr>
            <a:endParaRPr lang="en-US" sz="1800" dirty="0">
              <a:latin typeface="+mj-lt"/>
            </a:endParaRPr>
          </a:p>
          <a:p>
            <a:pPr marL="115888" indent="-6350" eaLnBrk="1" fontAlgn="auto" hangingPunct="1">
              <a:spcAft>
                <a:spcPts val="0"/>
              </a:spcAft>
              <a:buFont typeface="Wingdings 3"/>
              <a:buNone/>
              <a:defRPr/>
            </a:pPr>
            <a:r>
              <a:rPr lang="en-US" sz="1800" b="1" dirty="0" smtClean="0">
                <a:latin typeface="+mj-lt"/>
              </a:rPr>
              <a:t>Certain Sexual Behaviors In Children Are Normal And Age Appropriate</a:t>
            </a:r>
          </a:p>
          <a:p>
            <a:pPr marL="395288" indent="-285750" eaLnBrk="1" fontAlgn="auto" hangingPunct="1">
              <a:spcAft>
                <a:spcPts val="0"/>
              </a:spcAft>
              <a:defRPr/>
            </a:pPr>
            <a:r>
              <a:rPr lang="en-US" sz="1800" dirty="0" smtClean="0">
                <a:latin typeface="+mj-lt"/>
              </a:rPr>
              <a:t>Children who are curious about their own bodies</a:t>
            </a:r>
          </a:p>
          <a:p>
            <a:pPr marL="395288" indent="-285750" eaLnBrk="1" fontAlgn="auto" hangingPunct="1">
              <a:spcAft>
                <a:spcPts val="0"/>
              </a:spcAft>
              <a:defRPr/>
            </a:pPr>
            <a:r>
              <a:rPr lang="en-US" sz="1800" dirty="0" smtClean="0">
                <a:latin typeface="+mj-lt"/>
              </a:rPr>
              <a:t>Preschool children who giggle while touching their bodies in an exploratory manner</a:t>
            </a:r>
          </a:p>
          <a:p>
            <a:pPr marL="395288" indent="-285750" eaLnBrk="1" fontAlgn="auto" hangingPunct="1">
              <a:spcAft>
                <a:spcPts val="0"/>
              </a:spcAft>
              <a:defRPr/>
            </a:pPr>
            <a:r>
              <a:rPr lang="en-US" sz="1800" dirty="0" smtClean="0">
                <a:latin typeface="+mj-lt"/>
              </a:rPr>
              <a:t>Children of the same age and developmental stage who are curious about and explore each other’s bodies</a:t>
            </a:r>
            <a:endParaRPr lang="en-US" sz="1800" dirty="0">
              <a:latin typeface="+mj-lt"/>
            </a:endParaRPr>
          </a:p>
        </p:txBody>
      </p:sp>
      <p:sp>
        <p:nvSpPr>
          <p:cNvPr id="29699"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AAA7FF3-7CCE-4E34-9A88-A6B1C9CEFED2}" type="slidenum">
              <a:rPr lang="en-US" altLang="en-US"/>
              <a:pPr eaLnBrk="1" hangingPunct="1"/>
              <a:t>23</a:t>
            </a:fld>
            <a:endParaRPr lang="en-US" altLang="en-US"/>
          </a:p>
        </p:txBody>
      </p:sp>
      <p:sp>
        <p:nvSpPr>
          <p:cNvPr id="80898" name="Title 1"/>
          <p:cNvSpPr>
            <a:spLocks noGrp="1"/>
          </p:cNvSpPr>
          <p:nvPr>
            <p:ph type="title"/>
          </p:nvPr>
        </p:nvSpPr>
        <p:spPr/>
        <p:txBody>
          <a:bodyPr>
            <a:normAutofit fontScale="90000"/>
          </a:bodyPr>
          <a:lstStyle/>
          <a:p>
            <a:pPr eaLnBrk="1" fontAlgn="auto" hangingPunct="1">
              <a:spcAft>
                <a:spcPts val="0"/>
              </a:spcAft>
              <a:defRPr/>
            </a:pPr>
            <a:r>
              <a:rPr lang="en-US" dirty="0" smtClean="0"/>
              <a:t>What is NOT Considered Abuse or Neglect?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a:xfrm>
            <a:off x="457200" y="1600200"/>
            <a:ext cx="8229600" cy="4525963"/>
          </a:xfrm>
        </p:spPr>
        <p:txBody>
          <a:bodyPr>
            <a:normAutofit/>
          </a:bodyPr>
          <a:lstStyle/>
          <a:p>
            <a:pPr marL="115888" indent="-6350" eaLnBrk="1" fontAlgn="auto" hangingPunct="1">
              <a:spcAft>
                <a:spcPts val="0"/>
              </a:spcAft>
              <a:buFont typeface="Wingdings 3"/>
              <a:buNone/>
              <a:defRPr/>
            </a:pPr>
            <a:r>
              <a:rPr lang="en-US" sz="1800" b="1" dirty="0" smtClean="0">
                <a:latin typeface="+mj-lt"/>
              </a:rPr>
              <a:t>Certain Family Circumstances Are Not Considered Abusive or Neglectful</a:t>
            </a:r>
          </a:p>
          <a:p>
            <a:pPr marL="115888" indent="-6350" eaLnBrk="1" fontAlgn="auto" hangingPunct="1">
              <a:spcAft>
                <a:spcPts val="0"/>
              </a:spcAft>
              <a:buFont typeface="Wingdings 3"/>
              <a:buNone/>
              <a:defRPr/>
            </a:pPr>
            <a:endParaRPr lang="en-US" sz="1800" dirty="0" smtClean="0">
              <a:latin typeface="+mj-lt"/>
            </a:endParaRPr>
          </a:p>
          <a:p>
            <a:pPr marL="365760" indent="-256032" eaLnBrk="1" fontAlgn="auto" hangingPunct="1">
              <a:spcAft>
                <a:spcPts val="0"/>
              </a:spcAft>
              <a:buFont typeface="Wingdings 3"/>
              <a:buChar char=""/>
              <a:defRPr/>
            </a:pPr>
            <a:r>
              <a:rPr lang="en-US" sz="1800" dirty="0" smtClean="0">
                <a:latin typeface="+mj-lt"/>
              </a:rPr>
              <a:t>Spanking that is not “excessive corporal punishment” because it does not leave marks or injuries</a:t>
            </a:r>
          </a:p>
          <a:p>
            <a:pPr marL="365760" indent="-256032" eaLnBrk="1" fontAlgn="auto" hangingPunct="1">
              <a:spcAft>
                <a:spcPts val="0"/>
              </a:spcAft>
              <a:buFont typeface="Wingdings 3"/>
              <a:buChar char=""/>
              <a:defRPr/>
            </a:pPr>
            <a:r>
              <a:rPr lang="en-US" sz="1800" dirty="0" smtClean="0">
                <a:latin typeface="+mj-lt"/>
              </a:rPr>
              <a:t>A dirty home that is not hazardous</a:t>
            </a:r>
          </a:p>
          <a:p>
            <a:pPr marL="365760" indent="-256032" eaLnBrk="1" fontAlgn="auto" hangingPunct="1">
              <a:spcAft>
                <a:spcPts val="0"/>
              </a:spcAft>
              <a:buFont typeface="Wingdings 3"/>
              <a:buChar char=""/>
              <a:defRPr/>
            </a:pPr>
            <a:r>
              <a:rPr lang="en-US" sz="1800" dirty="0" smtClean="0">
                <a:latin typeface="+mj-lt"/>
              </a:rPr>
              <a:t>An older child left home alone who is capable of caring for himself</a:t>
            </a:r>
          </a:p>
          <a:p>
            <a:pPr marL="365760" indent="-256032" eaLnBrk="1" fontAlgn="auto" hangingPunct="1">
              <a:spcAft>
                <a:spcPts val="0"/>
              </a:spcAft>
              <a:buFont typeface="Wingdings 3"/>
              <a:buChar char=""/>
              <a:defRPr/>
            </a:pPr>
            <a:r>
              <a:rPr lang="en-US" sz="1800" dirty="0" smtClean="0">
                <a:latin typeface="+mj-lt"/>
              </a:rPr>
              <a:t>A child left in the care of an adult relative who has often cared for the child in the past, even if the parent has not made an arrangement for child care</a:t>
            </a:r>
          </a:p>
          <a:p>
            <a:pPr marL="365760" indent="-256032" eaLnBrk="1" fontAlgn="auto" hangingPunct="1">
              <a:spcAft>
                <a:spcPts val="0"/>
              </a:spcAft>
              <a:buFont typeface="Wingdings 3"/>
              <a:buChar char=""/>
              <a:defRPr/>
            </a:pPr>
            <a:r>
              <a:rPr lang="en-US" sz="1800" dirty="0" smtClean="0">
                <a:latin typeface="+mj-lt"/>
              </a:rPr>
              <a:t>A child who a licensed physician reasonably believes is 30 days old or less at the time the child is initially relinquished to a safe haven.</a:t>
            </a:r>
            <a:endParaRPr lang="en-US" sz="1800" dirty="0">
              <a:latin typeface="+mj-lt"/>
            </a:endParaRPr>
          </a:p>
        </p:txBody>
      </p:sp>
      <p:sp>
        <p:nvSpPr>
          <p:cNvPr id="29699"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AAA7FF3-7CCE-4E34-9A88-A6B1C9CEFED2}" type="slidenum">
              <a:rPr lang="en-US" altLang="en-US"/>
              <a:pPr eaLnBrk="1" hangingPunct="1"/>
              <a:t>24</a:t>
            </a:fld>
            <a:endParaRPr lang="en-US" altLang="en-US"/>
          </a:p>
        </p:txBody>
      </p:sp>
      <p:sp>
        <p:nvSpPr>
          <p:cNvPr id="80898" name="Title 1"/>
          <p:cNvSpPr>
            <a:spLocks noGrp="1"/>
          </p:cNvSpPr>
          <p:nvPr>
            <p:ph type="title"/>
          </p:nvPr>
        </p:nvSpPr>
        <p:spPr/>
        <p:txBody>
          <a:bodyPr>
            <a:normAutofit fontScale="90000"/>
          </a:bodyPr>
          <a:lstStyle/>
          <a:p>
            <a:pPr eaLnBrk="1" fontAlgn="auto" hangingPunct="1">
              <a:spcAft>
                <a:spcPts val="0"/>
              </a:spcAft>
              <a:defRPr/>
            </a:pPr>
            <a:r>
              <a:rPr lang="en-US" dirty="0" smtClean="0"/>
              <a:t>What is NOT Considered Abuse or Neglect? (</a:t>
            </a:r>
            <a:r>
              <a:rPr lang="en-US" dirty="0" err="1" smtClean="0"/>
              <a:t>Con’t</a:t>
            </a:r>
            <a:r>
              <a:rPr lang="en-US" dirty="0" smtClean="0"/>
              <a:t>)</a:t>
            </a:r>
          </a:p>
        </p:txBody>
      </p:sp>
    </p:spTree>
    <p:extLst>
      <p:ext uri="{BB962C8B-B14F-4D97-AF65-F5344CB8AC3E}">
        <p14:creationId xmlns:p14="http://schemas.microsoft.com/office/powerpoint/2010/main" val="9754644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When in doubt, MAKE A CHILD ABUSE REPORT and let DCFS do its job by investigating!</a:t>
            </a:r>
            <a:endParaRPr lang="en-US" sz="1800" dirty="0"/>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25</a:t>
            </a:fld>
            <a:endParaRPr lang="en-US" altLang="en-US"/>
          </a:p>
        </p:txBody>
      </p:sp>
    </p:spTree>
    <p:extLst>
      <p:ext uri="{BB962C8B-B14F-4D97-AF65-F5344CB8AC3E}">
        <p14:creationId xmlns:p14="http://schemas.microsoft.com/office/powerpoint/2010/main" val="3020968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You may be the person a child chooses to tell if s/he is being abused or neglected.  Remember, the best indicator that a child is being abused is the child’s own spontaneous report.  When a child reports abuse, it can be stressful, not only for the child, but also for you – the person hearing about it.  When this occurs it is important to recognize the significance of the event to the child’s safety and journey to recovery.</a:t>
            </a:r>
          </a:p>
          <a:p>
            <a:pPr marL="109537" indent="0">
              <a:buNone/>
            </a:pPr>
            <a:endParaRPr lang="en-US" dirty="0"/>
          </a:p>
          <a:p>
            <a:pPr marL="109537" indent="0">
              <a:buNone/>
            </a:pPr>
            <a:endParaRPr lang="en-US" dirty="0" smtClean="0"/>
          </a:p>
        </p:txBody>
      </p:sp>
      <p:sp>
        <p:nvSpPr>
          <p:cNvPr id="3" name="Title 2"/>
          <p:cNvSpPr>
            <a:spLocks noGrp="1"/>
          </p:cNvSpPr>
          <p:nvPr>
            <p:ph type="title"/>
          </p:nvPr>
        </p:nvSpPr>
        <p:spPr/>
        <p:txBody>
          <a:bodyPr>
            <a:normAutofit fontScale="90000"/>
          </a:bodyPr>
          <a:lstStyle/>
          <a:p>
            <a:r>
              <a:rPr lang="en-US" dirty="0" smtClean="0"/>
              <a:t>When a Child Discloses Abuse or Neglect</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26</a:t>
            </a:fld>
            <a:endParaRPr lang="en-US" altLang="en-US"/>
          </a:p>
        </p:txBody>
      </p:sp>
    </p:spTree>
    <p:extLst>
      <p:ext uri="{BB962C8B-B14F-4D97-AF65-F5344CB8AC3E}">
        <p14:creationId xmlns:p14="http://schemas.microsoft.com/office/powerpoint/2010/main" val="965280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Body Language</a:t>
            </a:r>
          </a:p>
          <a:p>
            <a:r>
              <a:rPr lang="en-US" sz="1800" dirty="0" smtClean="0"/>
              <a:t>Come down to the child’s level when you are talking to him/her.  Try to be on the same eye level as the child.  Respect the child’s space.  Do not lean in too close to the child when he or she is speaking.</a:t>
            </a:r>
          </a:p>
          <a:p>
            <a:endParaRPr lang="en-US" sz="1800" dirty="0"/>
          </a:p>
          <a:p>
            <a:pPr marL="109537" indent="0">
              <a:buNone/>
            </a:pPr>
            <a:r>
              <a:rPr lang="en-US" sz="1800" dirty="0" smtClean="0"/>
              <a:t>Facial Expressions</a:t>
            </a:r>
          </a:p>
          <a:p>
            <a:r>
              <a:rPr lang="en-US" sz="1800" dirty="0" smtClean="0"/>
              <a:t>When listening to a child, be aware of your facial expressions.  Although you may feel shocked, try to maintain a calm expression.</a:t>
            </a:r>
            <a:endParaRPr lang="en-US" sz="1800" dirty="0"/>
          </a:p>
        </p:txBody>
      </p:sp>
      <p:sp>
        <p:nvSpPr>
          <p:cNvPr id="3" name="Title 2"/>
          <p:cNvSpPr>
            <a:spLocks noGrp="1"/>
          </p:cNvSpPr>
          <p:nvPr>
            <p:ph type="title"/>
          </p:nvPr>
        </p:nvSpPr>
        <p:spPr/>
        <p:txBody>
          <a:bodyPr>
            <a:normAutofit fontScale="90000"/>
          </a:bodyPr>
          <a:lstStyle/>
          <a:p>
            <a:r>
              <a:rPr lang="en-US" dirty="0" smtClean="0"/>
              <a:t>When a Child Discloses Abuse or Neglect</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27</a:t>
            </a:fld>
            <a:endParaRPr lang="en-US" altLang="en-US"/>
          </a:p>
        </p:txBody>
      </p:sp>
    </p:spTree>
    <p:extLst>
      <p:ext uri="{BB962C8B-B14F-4D97-AF65-F5344CB8AC3E}">
        <p14:creationId xmlns:p14="http://schemas.microsoft.com/office/powerpoint/2010/main" val="3777844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600" dirty="0" smtClean="0"/>
              <a:t>Never Put Words in a Child’s Mouth</a:t>
            </a:r>
          </a:p>
          <a:p>
            <a:r>
              <a:rPr lang="en-US" sz="1600" dirty="0" smtClean="0"/>
              <a:t>Asking leading questions can harm the child and damage the investigation.  For example, if a child says, “My dad hurt me.” </a:t>
            </a:r>
            <a:r>
              <a:rPr lang="en-US" sz="1600" b="1" dirty="0" smtClean="0"/>
              <a:t>Do not ask</a:t>
            </a:r>
            <a:r>
              <a:rPr lang="en-US" sz="1600" dirty="0" smtClean="0"/>
              <a:t>, “did your dad touch you in your private part?” instead ask, “how did your dad hurt you?”</a:t>
            </a:r>
          </a:p>
          <a:p>
            <a:endParaRPr lang="en-US" sz="1600" dirty="0" smtClean="0"/>
          </a:p>
          <a:p>
            <a:pPr marL="109537" indent="0">
              <a:buNone/>
            </a:pPr>
            <a:r>
              <a:rPr lang="en-US" sz="1600" dirty="0" smtClean="0"/>
              <a:t>Limit Your Questioning</a:t>
            </a:r>
          </a:p>
          <a:p>
            <a:r>
              <a:rPr lang="en-US" sz="1600" dirty="0" smtClean="0"/>
              <a:t>It is important to limit the number of times a child is questioned or interviewed about an abuse or neglect incident.</a:t>
            </a:r>
          </a:p>
          <a:p>
            <a:r>
              <a:rPr lang="en-US" sz="1600" dirty="0" smtClean="0"/>
              <a:t>Multiple interviews can traumatize the child and should be avoided at all costs.</a:t>
            </a:r>
          </a:p>
          <a:p>
            <a:r>
              <a:rPr lang="en-US" sz="1600" dirty="0" smtClean="0"/>
              <a:t>Multiple interviews, if not done appropriately, may have a negative impact on a DCFS investigation and criminal investigation.  It is crucial to leave the interview process in the hands of a trained professional investigator.</a:t>
            </a:r>
          </a:p>
          <a:p>
            <a:pPr marL="109537" indent="0">
              <a:buNone/>
            </a:pPr>
            <a:endParaRPr lang="en-US" sz="1600" dirty="0"/>
          </a:p>
          <a:p>
            <a:pPr marL="109537" indent="0">
              <a:buNone/>
            </a:pPr>
            <a:r>
              <a:rPr lang="en-US" sz="1600" dirty="0" smtClean="0"/>
              <a:t>Remember, all you need is reasonable cause to believe that abuse or neglect occurred in order to call the Hotline.</a:t>
            </a:r>
          </a:p>
          <a:p>
            <a:endParaRPr lang="en-US" sz="2000" dirty="0"/>
          </a:p>
          <a:p>
            <a:pPr marL="109537" indent="0">
              <a:buNone/>
            </a:pPr>
            <a:endParaRPr lang="en-US" sz="2000" dirty="0" smtClean="0"/>
          </a:p>
        </p:txBody>
      </p:sp>
      <p:sp>
        <p:nvSpPr>
          <p:cNvPr id="3" name="Title 2"/>
          <p:cNvSpPr>
            <a:spLocks noGrp="1"/>
          </p:cNvSpPr>
          <p:nvPr>
            <p:ph type="title"/>
          </p:nvPr>
        </p:nvSpPr>
        <p:spPr/>
        <p:txBody>
          <a:bodyPr>
            <a:normAutofit fontScale="90000"/>
          </a:bodyPr>
          <a:lstStyle/>
          <a:p>
            <a:r>
              <a:rPr lang="en-US" dirty="0" smtClean="0"/>
              <a:t>When a Child Discloses Abuse or Neglect	</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28</a:t>
            </a:fld>
            <a:endParaRPr lang="en-US" altLang="en-US"/>
          </a:p>
        </p:txBody>
      </p:sp>
    </p:spTree>
    <p:extLst>
      <p:ext uri="{BB962C8B-B14F-4D97-AF65-F5344CB8AC3E}">
        <p14:creationId xmlns:p14="http://schemas.microsoft.com/office/powerpoint/2010/main" val="2724362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600" dirty="0" smtClean="0"/>
              <a:t>Extensive interviews of a child about an abuse incident can traumatize the child and have a negative impact on the investigation, if not done appropriately.</a:t>
            </a:r>
          </a:p>
          <a:p>
            <a:pPr marL="109537" indent="0">
              <a:buNone/>
            </a:pPr>
            <a:endParaRPr lang="en-US" sz="1600" dirty="0"/>
          </a:p>
          <a:p>
            <a:pPr marL="109537" indent="0">
              <a:buNone/>
            </a:pPr>
            <a:r>
              <a:rPr lang="en-US" sz="1600" dirty="0" smtClean="0"/>
              <a:t>After the report is made, a trained professional interviewer will conduct and interview of the child.  Multiple interviews of a child can be traumatizing and should be avoided at all costs.</a:t>
            </a:r>
          </a:p>
          <a:p>
            <a:pPr marL="109537" indent="0">
              <a:buNone/>
            </a:pPr>
            <a:endParaRPr lang="en-US" sz="1600" dirty="0"/>
          </a:p>
          <a:p>
            <a:pPr marL="109537" indent="0">
              <a:buNone/>
            </a:pPr>
            <a:r>
              <a:rPr lang="en-US" sz="1600" dirty="0" smtClean="0"/>
              <a:t>Myth Busters</a:t>
            </a:r>
          </a:p>
          <a:p>
            <a:r>
              <a:rPr lang="en-US" sz="1600" dirty="0" smtClean="0"/>
              <a:t>Sometimes when children make a disclosure of abuse or neglect, they later say nothing happened.  This does not always mean that the child was not initially telling the truth.  Sometimes recanting is a natural reaction for children because there may be factors influencing the child to change their story.  For example, being frightened, parent pressure, or perpetrator threats may cause the child to change their story.</a:t>
            </a:r>
            <a:endParaRPr lang="en-US" sz="1600" dirty="0"/>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29</a:t>
            </a:fld>
            <a:endParaRPr lang="en-US" altLang="en-US"/>
          </a:p>
        </p:txBody>
      </p:sp>
    </p:spTree>
    <p:extLst>
      <p:ext uri="{BB962C8B-B14F-4D97-AF65-F5344CB8AC3E}">
        <p14:creationId xmlns:p14="http://schemas.microsoft.com/office/powerpoint/2010/main" val="425662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220663" y="1295400"/>
            <a:ext cx="8610600" cy="4495800"/>
          </a:xfrm>
        </p:spPr>
        <p:txBody>
          <a:bodyPr>
            <a:normAutofit fontScale="85000" lnSpcReduction="10000"/>
          </a:bodyPr>
          <a:lstStyle/>
          <a:p>
            <a:pPr marL="115888" indent="-6350" eaLnBrk="1" fontAlgn="auto" hangingPunct="1">
              <a:spcAft>
                <a:spcPts val="0"/>
              </a:spcAft>
              <a:buFont typeface="Wingdings 3"/>
              <a:buNone/>
              <a:defRPr/>
            </a:pPr>
            <a:r>
              <a:rPr lang="en-US" sz="1900" dirty="0" smtClean="0"/>
              <a:t>Children may be on campus for a variety of reasons. Some examples of activities they frequently participate in include:</a:t>
            </a:r>
          </a:p>
          <a:p>
            <a:pPr marL="115888" indent="-6350" eaLnBrk="1" fontAlgn="auto" hangingPunct="1">
              <a:spcAft>
                <a:spcPts val="0"/>
              </a:spcAft>
              <a:buFont typeface="Wingdings 3"/>
              <a:buNone/>
              <a:defRPr/>
            </a:pPr>
            <a:endParaRPr lang="en-US" sz="1900" dirty="0" smtClean="0"/>
          </a:p>
          <a:p>
            <a:pPr marL="461963" indent="-346075" eaLnBrk="1" fontAlgn="auto" hangingPunct="1">
              <a:spcAft>
                <a:spcPts val="0"/>
              </a:spcAft>
              <a:buFont typeface="Wingdings 3" panose="05040102010807070707" pitchFamily="18" charset="2"/>
              <a:buNone/>
              <a:defRPr/>
            </a:pPr>
            <a:r>
              <a:rPr lang="en-US" sz="1900" dirty="0" smtClean="0"/>
              <a:t>	Summer camp			</a:t>
            </a:r>
          </a:p>
          <a:p>
            <a:pPr marL="461963" indent="-346075" eaLnBrk="1" fontAlgn="auto" hangingPunct="1">
              <a:spcAft>
                <a:spcPts val="0"/>
              </a:spcAft>
              <a:buFont typeface="Wingdings 3" panose="05040102010807070707" pitchFamily="18" charset="2"/>
              <a:buNone/>
              <a:defRPr/>
            </a:pPr>
            <a:r>
              <a:rPr lang="en-US" sz="1900" dirty="0"/>
              <a:t>	</a:t>
            </a:r>
            <a:r>
              <a:rPr lang="en-US" sz="1900" dirty="0" smtClean="0"/>
              <a:t>Patient or visitor at the university hospital</a:t>
            </a:r>
          </a:p>
          <a:p>
            <a:pPr marL="461963" indent="-352425" eaLnBrk="1" fontAlgn="auto" hangingPunct="1">
              <a:spcAft>
                <a:spcPts val="0"/>
              </a:spcAft>
              <a:buFont typeface="Wingdings 3" panose="05040102010807070707" pitchFamily="18" charset="2"/>
              <a:buNone/>
              <a:defRPr/>
            </a:pPr>
            <a:r>
              <a:rPr lang="en-US" sz="1900" dirty="0" smtClean="0"/>
              <a:t>	College prep class		</a:t>
            </a:r>
          </a:p>
          <a:p>
            <a:pPr marL="461963" indent="-352425" eaLnBrk="1" fontAlgn="auto" hangingPunct="1">
              <a:spcAft>
                <a:spcPts val="0"/>
              </a:spcAft>
              <a:buFont typeface="Wingdings 3" panose="05040102010807070707" pitchFamily="18" charset="2"/>
              <a:buNone/>
              <a:defRPr/>
            </a:pPr>
            <a:r>
              <a:rPr lang="en-US" sz="1900" dirty="0"/>
              <a:t>	</a:t>
            </a:r>
            <a:r>
              <a:rPr lang="en-US" sz="1900" dirty="0" smtClean="0"/>
              <a:t>4-H </a:t>
            </a:r>
          </a:p>
          <a:p>
            <a:pPr marL="461963" indent="-352425" eaLnBrk="1" fontAlgn="auto" hangingPunct="1">
              <a:spcAft>
                <a:spcPts val="0"/>
              </a:spcAft>
              <a:buFont typeface="Wingdings 3" panose="05040102010807070707" pitchFamily="18" charset="2"/>
              <a:buNone/>
              <a:defRPr/>
            </a:pPr>
            <a:r>
              <a:rPr lang="en-US" sz="1900" dirty="0" smtClean="0"/>
              <a:t>	Sports camp			</a:t>
            </a:r>
          </a:p>
          <a:p>
            <a:pPr marL="461963" indent="-352425" eaLnBrk="1" fontAlgn="auto" hangingPunct="1">
              <a:spcAft>
                <a:spcPts val="0"/>
              </a:spcAft>
              <a:buFont typeface="Wingdings 3" panose="05040102010807070707" pitchFamily="18" charset="2"/>
              <a:buNone/>
              <a:defRPr/>
            </a:pPr>
            <a:r>
              <a:rPr lang="en-US" sz="1900" dirty="0"/>
              <a:t>	</a:t>
            </a:r>
            <a:r>
              <a:rPr lang="en-US" sz="1900" dirty="0" smtClean="0"/>
              <a:t>Campus visitor</a:t>
            </a:r>
          </a:p>
          <a:p>
            <a:pPr marL="461963" indent="-352425" eaLnBrk="1" fontAlgn="auto" hangingPunct="1">
              <a:spcAft>
                <a:spcPts val="0"/>
              </a:spcAft>
              <a:buFont typeface="Wingdings 3" panose="05040102010807070707" pitchFamily="18" charset="2"/>
              <a:buNone/>
              <a:defRPr/>
            </a:pPr>
            <a:r>
              <a:rPr lang="en-US" sz="1900" dirty="0" smtClean="0"/>
              <a:t>	Music camp			</a:t>
            </a:r>
          </a:p>
          <a:p>
            <a:pPr marL="461963" indent="-352425" eaLnBrk="1" fontAlgn="auto" hangingPunct="1">
              <a:spcAft>
                <a:spcPts val="0"/>
              </a:spcAft>
              <a:buFont typeface="Wingdings 3" panose="05040102010807070707" pitchFamily="18" charset="2"/>
              <a:buNone/>
              <a:defRPr/>
            </a:pPr>
            <a:r>
              <a:rPr lang="en-US" sz="1900" dirty="0"/>
              <a:t>	</a:t>
            </a:r>
            <a:r>
              <a:rPr lang="en-US" sz="1900" dirty="0" smtClean="0"/>
              <a:t>Patient or visitor at a hospital clinic</a:t>
            </a:r>
          </a:p>
          <a:p>
            <a:pPr marL="461963" indent="-352425" eaLnBrk="1" fontAlgn="auto" hangingPunct="1">
              <a:spcAft>
                <a:spcPts val="0"/>
              </a:spcAft>
              <a:buFont typeface="Wingdings 3" panose="05040102010807070707" pitchFamily="18" charset="2"/>
              <a:buNone/>
              <a:defRPr/>
            </a:pPr>
            <a:r>
              <a:rPr lang="en-US" sz="1900" dirty="0" smtClean="0"/>
              <a:t>			</a:t>
            </a:r>
          </a:p>
          <a:p>
            <a:pPr marL="461963" indent="-352425" eaLnBrk="1" fontAlgn="auto" hangingPunct="1">
              <a:spcAft>
                <a:spcPts val="0"/>
              </a:spcAft>
              <a:buFont typeface="Wingdings 3" panose="05040102010807070707" pitchFamily="18" charset="2"/>
              <a:buNone/>
              <a:defRPr/>
            </a:pPr>
            <a:r>
              <a:rPr lang="en-US" sz="1900" b="1" dirty="0" smtClean="0"/>
              <a:t>University Student Under the Age of 18</a:t>
            </a:r>
          </a:p>
          <a:p>
            <a:pPr marL="115888" indent="-6350" eaLnBrk="1" fontAlgn="auto" hangingPunct="1">
              <a:spcAft>
                <a:spcPts val="0"/>
              </a:spcAft>
              <a:buFont typeface="Wingdings 3" panose="05040102010807070707" pitchFamily="18" charset="2"/>
              <a:buNone/>
              <a:defRPr/>
            </a:pPr>
            <a:r>
              <a:rPr lang="en-US" sz="1900" dirty="0" smtClean="0"/>
              <a:t>	The University of Illinois Policy </a:t>
            </a:r>
            <a:r>
              <a:rPr lang="en-US" sz="1900" i="1" dirty="0" smtClean="0">
                <a:hlinkClick r:id="rId3"/>
              </a:rPr>
              <a:t>Protection of Minors </a:t>
            </a:r>
            <a:r>
              <a:rPr lang="en-US" sz="1900" dirty="0" smtClean="0"/>
              <a:t>requires University personnel to report suspected abuse or neglect of </a:t>
            </a:r>
            <a:r>
              <a:rPr lang="en-US" sz="1900" i="1" dirty="0" smtClean="0"/>
              <a:t>any minor</a:t>
            </a:r>
            <a:r>
              <a:rPr lang="en-US" sz="1900" dirty="0" smtClean="0"/>
              <a:t> known to the employee in his or her official capacity, </a:t>
            </a:r>
            <a:r>
              <a:rPr lang="en-US" sz="1900" i="1" dirty="0" smtClean="0"/>
              <a:t>including those minors who are enrolled at the University or who have been accepted for enrollment at the University.</a:t>
            </a:r>
          </a:p>
          <a:p>
            <a:pPr marL="461963" indent="-352425" eaLnBrk="1" fontAlgn="auto" hangingPunct="1">
              <a:spcAft>
                <a:spcPts val="0"/>
              </a:spcAft>
              <a:buFont typeface="Wingdings 3" panose="05040102010807070707" pitchFamily="18" charset="2"/>
              <a:buNone/>
              <a:defRPr/>
            </a:pPr>
            <a:endParaRPr lang="en-US" sz="1800" dirty="0" smtClean="0">
              <a:latin typeface="Calibri" pitchFamily="34" charset="0"/>
            </a:endParaRPr>
          </a:p>
          <a:p>
            <a:pPr marL="461963" indent="-352425" eaLnBrk="1" fontAlgn="auto" hangingPunct="1">
              <a:spcAft>
                <a:spcPts val="0"/>
              </a:spcAft>
              <a:buFont typeface="Wingdings 3" panose="05040102010807070707" pitchFamily="18" charset="2"/>
              <a:buNone/>
              <a:defRPr/>
            </a:pPr>
            <a:endParaRPr lang="en-US" sz="1800" dirty="0">
              <a:latin typeface="Calibri" pitchFamily="34" charset="0"/>
            </a:endParaRPr>
          </a:p>
        </p:txBody>
      </p:sp>
      <p:sp>
        <p:nvSpPr>
          <p:cNvPr id="215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1D1EA4F-F5BB-4CBB-B212-8EA92E913336}" type="slidenum">
              <a:rPr lang="en-US" altLang="en-US"/>
              <a:pPr eaLnBrk="1" hangingPunct="1"/>
              <a:t>3</a:t>
            </a:fld>
            <a:endParaRPr lang="en-US" altLang="en-US"/>
          </a:p>
        </p:txBody>
      </p:sp>
      <p:sp>
        <p:nvSpPr>
          <p:cNvPr id="11266" name="Title 1"/>
          <p:cNvSpPr>
            <a:spLocks noGrp="1"/>
          </p:cNvSpPr>
          <p:nvPr>
            <p:ph type="title"/>
          </p:nvPr>
        </p:nvSpPr>
        <p:spPr/>
        <p:txBody>
          <a:bodyPr/>
          <a:lstStyle/>
          <a:p>
            <a:pPr eaLnBrk="1" fontAlgn="auto" hangingPunct="1">
              <a:spcAft>
                <a:spcPts val="0"/>
              </a:spcAft>
              <a:defRPr/>
            </a:pPr>
            <a:r>
              <a:rPr lang="en-US" dirty="0" smtClean="0"/>
              <a:t>Children At The University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When 2 or more persons who work within the same workplace and are required to report under this Act share a reasonable cause to believe that a child may be an abused or neglected child, one of those reporters may be designated to make a single report.  The report shall include the names and contact information for the other mandated reporters sharing the reasonable cause to believe that a child may be an abused or neglected child.  The designated reporter must provide written confirmation of the report to those mandated reporters within 48 hours. If confirmation is not provided, those mandated reporters are individually responsible for immediately ensuring a report is made.  Nothing in this section precludes or may be used to preclude any person from reporting child abuse or child neglect.</a:t>
            </a:r>
            <a:endParaRPr lang="en-US" sz="1800" dirty="0"/>
          </a:p>
        </p:txBody>
      </p:sp>
      <p:sp>
        <p:nvSpPr>
          <p:cNvPr id="3" name="Title 2"/>
          <p:cNvSpPr>
            <a:spLocks noGrp="1"/>
          </p:cNvSpPr>
          <p:nvPr>
            <p:ph type="title"/>
          </p:nvPr>
        </p:nvSpPr>
        <p:spPr/>
        <p:txBody>
          <a:bodyPr/>
          <a:lstStyle/>
          <a:p>
            <a:r>
              <a:rPr lang="en-US" dirty="0" smtClean="0"/>
              <a:t>Making a Report To The Hotline</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30</a:t>
            </a:fld>
            <a:endParaRPr lang="en-US" altLang="en-US"/>
          </a:p>
        </p:txBody>
      </p:sp>
    </p:spTree>
    <p:extLst>
      <p:ext uri="{BB962C8B-B14F-4D97-AF65-F5344CB8AC3E}">
        <p14:creationId xmlns:p14="http://schemas.microsoft.com/office/powerpoint/2010/main" val="882010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600" dirty="0" smtClean="0"/>
              <a:t>As a Mandated Reporter, you have specific rights:</a:t>
            </a:r>
          </a:p>
          <a:p>
            <a:r>
              <a:rPr lang="en-US" sz="1600" dirty="0" smtClean="0"/>
              <a:t>To the Hotline worker’s full name</a:t>
            </a:r>
          </a:p>
          <a:p>
            <a:r>
              <a:rPr lang="en-US" sz="1600" dirty="0" smtClean="0"/>
              <a:t>To speak to the Hotline worker’s supervisor if you do not agree with the Hotline worker’s decision</a:t>
            </a:r>
          </a:p>
          <a:p>
            <a:r>
              <a:rPr lang="en-US" sz="1600" dirty="0" smtClean="0"/>
              <a:t>To request a review of an investigation that has been unfounded if there are concerns regarding the adequacy of the investigation</a:t>
            </a:r>
          </a:p>
          <a:p>
            <a:r>
              <a:rPr lang="en-US" sz="1600" dirty="0" smtClean="0"/>
              <a:t>To receive information about the findings and actions taken by the Department during the investigation, including actions taken to ensure a child’s safety</a:t>
            </a:r>
          </a:p>
          <a:p>
            <a:pPr marL="109537" indent="0">
              <a:buNone/>
            </a:pPr>
            <a:endParaRPr lang="en-US" sz="1600" dirty="0"/>
          </a:p>
          <a:p>
            <a:pPr marL="109537" indent="0">
              <a:buNone/>
            </a:pPr>
            <a:r>
              <a:rPr lang="en-US" sz="1600" dirty="0" smtClean="0"/>
              <a:t>Myth Busters</a:t>
            </a:r>
          </a:p>
          <a:p>
            <a:r>
              <a:rPr lang="en-US" sz="1600" dirty="0" smtClean="0"/>
              <a:t>Many Mandated Reporters believe that when they make a child abuse report the child will be removed from their family.  In fact, less than 5% of children reported for abuse or neglect are removed from the home and usually it is not long term.  For those who are not removed, their families are provided with services to ensure the safety of the child.</a:t>
            </a:r>
            <a:endParaRPr lang="en-US" sz="1600" dirty="0"/>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31</a:t>
            </a:fld>
            <a:endParaRPr lang="en-US" altLang="en-US"/>
          </a:p>
        </p:txBody>
      </p:sp>
    </p:spTree>
    <p:extLst>
      <p:ext uri="{BB962C8B-B14F-4D97-AF65-F5344CB8AC3E}">
        <p14:creationId xmlns:p14="http://schemas.microsoft.com/office/powerpoint/2010/main" val="1642502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400" dirty="0" smtClean="0"/>
              <a:t>As a Mandated Reporter, if you make a good faith report to the Hotline, you are entitled to immunity from legal liability.  The means you cannot be successfully sued by the parent or the alleged perpetrator, even if your report is not “indicated.”  The law presumes you reported in good faith.  To successfully sue you, the parent or perpetrator would have to prove that you willfully lied.</a:t>
            </a:r>
          </a:p>
          <a:p>
            <a:pPr marL="109537" indent="0">
              <a:buNone/>
            </a:pPr>
            <a:endParaRPr lang="en-US" sz="1400" dirty="0"/>
          </a:p>
          <a:p>
            <a:pPr marL="109537" indent="0">
              <a:buNone/>
            </a:pPr>
            <a:r>
              <a:rPr lang="en-US" sz="1400" dirty="0" smtClean="0"/>
              <a:t>Myth Busters</a:t>
            </a:r>
          </a:p>
          <a:p>
            <a:pPr marL="109537" indent="0">
              <a:buNone/>
            </a:pPr>
            <a:r>
              <a:rPr lang="en-US" sz="1400" dirty="0" smtClean="0"/>
              <a:t>Some Mandated Reporters believe they can’t make an anonymous call to the Hotline.  Like the general public, Mandated Reporters do have the right to make reports to the Hotline anonymously.  Before you make this decision, know all the facts.</a:t>
            </a:r>
          </a:p>
          <a:p>
            <a:pPr marL="452437" indent="-342900">
              <a:buFont typeface="+mj-lt"/>
              <a:buAutoNum type="arabicPeriod"/>
            </a:pPr>
            <a:r>
              <a:rPr lang="en-US" sz="1400" dirty="0" smtClean="0"/>
              <a:t>The investigator will not be able to contact you to verify your information or gather any additional information you may have.  This weakens the investigation.</a:t>
            </a:r>
          </a:p>
          <a:p>
            <a:pPr marL="452437" indent="-342900">
              <a:buFont typeface="+mj-lt"/>
              <a:buAutoNum type="arabicPeriod"/>
            </a:pPr>
            <a:r>
              <a:rPr lang="en-US" sz="1400" dirty="0" smtClean="0"/>
              <a:t>You cannot be notified of the results of the investigation because no one will know how to reach you.</a:t>
            </a:r>
          </a:p>
          <a:p>
            <a:pPr marL="452437" indent="-342900">
              <a:buFont typeface="+mj-lt"/>
              <a:buAutoNum type="arabicPeriod"/>
            </a:pPr>
            <a:r>
              <a:rPr lang="en-US" sz="1400" dirty="0" smtClean="0"/>
              <a:t>Also, if something happens to the child, you will have no legal proof that you fulfilled your role as a Mandated Reporter.</a:t>
            </a:r>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32</a:t>
            </a:fld>
            <a:endParaRPr lang="en-US" altLang="en-US"/>
          </a:p>
        </p:txBody>
      </p:sp>
    </p:spTree>
    <p:extLst>
      <p:ext uri="{BB962C8B-B14F-4D97-AF65-F5344CB8AC3E}">
        <p14:creationId xmlns:p14="http://schemas.microsoft.com/office/powerpoint/2010/main" val="2373645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Although you may feel nervous about calling the Hotline, please remember that you play a critical role in protecting children from abuse/neglect.  You hold the key to keeping children safe.</a:t>
            </a:r>
            <a:endParaRPr lang="en-US" sz="1800" dirty="0"/>
          </a:p>
        </p:txBody>
      </p:sp>
      <p:sp>
        <p:nvSpPr>
          <p:cNvPr id="3" name="Title 2"/>
          <p:cNvSpPr>
            <a:spLocks noGrp="1"/>
          </p:cNvSpPr>
          <p:nvPr>
            <p:ph type="title"/>
          </p:nvPr>
        </p:nvSpPr>
        <p:spPr/>
        <p:txBody>
          <a:bodyPr/>
          <a:lstStyle/>
          <a:p>
            <a:r>
              <a:rPr lang="en-US" dirty="0" smtClean="0"/>
              <a:t>Calling The Hotline</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33</a:t>
            </a:fld>
            <a:endParaRPr lang="en-US" altLang="en-US"/>
          </a:p>
        </p:txBody>
      </p:sp>
    </p:spTree>
    <p:extLst>
      <p:ext uri="{BB962C8B-B14F-4D97-AF65-F5344CB8AC3E}">
        <p14:creationId xmlns:p14="http://schemas.microsoft.com/office/powerpoint/2010/main" val="1467630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200" dirty="0" smtClean="0"/>
              <a:t>Animal Abuse</a:t>
            </a:r>
          </a:p>
          <a:p>
            <a:pPr marL="109537" indent="0">
              <a:buNone/>
            </a:pPr>
            <a:endParaRPr lang="en-US" sz="1200" dirty="0"/>
          </a:p>
          <a:p>
            <a:pPr marL="109537" indent="0">
              <a:buNone/>
            </a:pPr>
            <a:r>
              <a:rPr lang="en-US" sz="1200" dirty="0" smtClean="0"/>
              <a:t>There is growing evidence that people who abuse animals also abuse other people.  Research indicates strong links between animal abuse, domestic violence and child abuse.</a:t>
            </a:r>
          </a:p>
          <a:p>
            <a:r>
              <a:rPr lang="en-US" sz="1200" dirty="0" smtClean="0"/>
              <a:t>Animal abuse is one of the four indicators that the F.B.I. profilers use to assess future violent behavior.</a:t>
            </a:r>
          </a:p>
          <a:p>
            <a:r>
              <a:rPr lang="en-US" sz="1200" dirty="0" smtClean="0"/>
              <a:t>88 percent of homes where children were physically abused, pets were mistreated too.</a:t>
            </a:r>
          </a:p>
          <a:p>
            <a:endParaRPr lang="en-US" sz="1200" dirty="0"/>
          </a:p>
          <a:p>
            <a:pPr marL="109537" indent="0">
              <a:buNone/>
            </a:pPr>
            <a:r>
              <a:rPr lang="en-US" sz="1200" dirty="0" smtClean="0"/>
              <a:t>In Illinois, there is now a joint agreement between the Department of Agriculture and DCFS regarding reporting abuse.  Animal control officers or humane society investigators and Department of Agriculture investigators are now Mandated Reporters.  If they have reasonable cause to suspect or believe that a child is being abuse or neglected or is in danger of being abused or neglected, they must immediately make a written or oral report to the Department of Children and Family Services.</a:t>
            </a:r>
          </a:p>
          <a:p>
            <a:pPr marL="109537" indent="0">
              <a:buNone/>
            </a:pPr>
            <a:endParaRPr lang="en-US" sz="1200" dirty="0"/>
          </a:p>
          <a:p>
            <a:pPr marL="109537" indent="0">
              <a:buNone/>
            </a:pPr>
            <a:r>
              <a:rPr lang="en-US" sz="1200" dirty="0" smtClean="0"/>
              <a:t>Conversely, DCFS Investigation Specialists, Intact Family Specialists, and Placement Specialists who reasonably believe that an animal observed by them when in their professional or official capacity is being abused or neglected must immediately make a written or oral report to the Department of Agriculture’s Bureau of Animal Health and Welfare.  In both cases, the law provides for immunity and confidentiality if the reports were made in good faith.</a:t>
            </a:r>
            <a:endParaRPr lang="en-US" sz="1200" dirty="0"/>
          </a:p>
        </p:txBody>
      </p:sp>
      <p:sp>
        <p:nvSpPr>
          <p:cNvPr id="3" name="Title 2"/>
          <p:cNvSpPr>
            <a:spLocks noGrp="1"/>
          </p:cNvSpPr>
          <p:nvPr>
            <p:ph type="title"/>
          </p:nvPr>
        </p:nvSpPr>
        <p:spPr/>
        <p:txBody>
          <a:bodyPr>
            <a:normAutofit fontScale="90000"/>
          </a:bodyPr>
          <a:lstStyle/>
          <a:p>
            <a:r>
              <a:rPr lang="en-US" dirty="0" smtClean="0"/>
              <a:t>Important New Initiative in Child Protection</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34</a:t>
            </a:fld>
            <a:endParaRPr lang="en-US" altLang="en-US"/>
          </a:p>
        </p:txBody>
      </p:sp>
    </p:spTree>
    <p:extLst>
      <p:ext uri="{BB962C8B-B14F-4D97-AF65-F5344CB8AC3E}">
        <p14:creationId xmlns:p14="http://schemas.microsoft.com/office/powerpoint/2010/main" val="4229267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To report suspected Animal Abuse, call the</a:t>
            </a:r>
          </a:p>
          <a:p>
            <a:pPr marL="109537" indent="0">
              <a:buNone/>
            </a:pPr>
            <a:r>
              <a:rPr lang="en-US" sz="1800" dirty="0" smtClean="0"/>
              <a:t>Animal Abuse Hotline: 217-782-6657.</a:t>
            </a:r>
            <a:endParaRPr lang="en-US" sz="1800" dirty="0"/>
          </a:p>
        </p:txBody>
      </p:sp>
      <p:sp>
        <p:nvSpPr>
          <p:cNvPr id="3" name="Title 2"/>
          <p:cNvSpPr>
            <a:spLocks noGrp="1"/>
          </p:cNvSpPr>
          <p:nvPr>
            <p:ph type="title"/>
          </p:nvPr>
        </p:nvSpPr>
        <p:spPr/>
        <p:txBody>
          <a:bodyPr/>
          <a:lstStyle/>
          <a:p>
            <a:r>
              <a:rPr lang="en-US" dirty="0" smtClean="0"/>
              <a:t>Animal Abuse Hotline</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35</a:t>
            </a:fld>
            <a:endParaRPr lang="en-US" altLang="en-US"/>
          </a:p>
        </p:txBody>
      </p:sp>
    </p:spTree>
    <p:extLst>
      <p:ext uri="{BB962C8B-B14F-4D97-AF65-F5344CB8AC3E}">
        <p14:creationId xmlns:p14="http://schemas.microsoft.com/office/powerpoint/2010/main" val="4120403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When in doubt, MAKE A CHILD ABUSE REPORT and let DCFS do its job by investigating!</a:t>
            </a:r>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36</a:t>
            </a:fld>
            <a:endParaRPr lang="en-US" altLang="en-US"/>
          </a:p>
        </p:txBody>
      </p:sp>
    </p:spTree>
    <p:extLst>
      <p:ext uri="{BB962C8B-B14F-4D97-AF65-F5344CB8AC3E}">
        <p14:creationId xmlns:p14="http://schemas.microsoft.com/office/powerpoint/2010/main" val="15771304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400" dirty="0" smtClean="0"/>
              <a:t>We hope this training has helped you learn how to fulfill your Mandated Reporter’s role.  The responsibility for protecting our children rests with all of us but, as a Mandated Reporter, you play the following unique roles in ensuring the safety of our children and the strengthening of our families.</a:t>
            </a:r>
            <a:endParaRPr lang="en-US" sz="1400" dirty="0"/>
          </a:p>
        </p:txBody>
      </p:sp>
      <p:sp>
        <p:nvSpPr>
          <p:cNvPr id="3" name="Title 2"/>
          <p:cNvSpPr>
            <a:spLocks noGrp="1"/>
          </p:cNvSpPr>
          <p:nvPr>
            <p:ph type="title"/>
          </p:nvPr>
        </p:nvSpPr>
        <p:spPr/>
        <p:txBody>
          <a:bodyPr/>
          <a:lstStyle/>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37</a:t>
            </a:fld>
            <a:endParaRPr lang="en-US" altLang="en-US"/>
          </a:p>
        </p:txBody>
      </p:sp>
      <p:grpSp>
        <p:nvGrpSpPr>
          <p:cNvPr id="5" name="Group 4"/>
          <p:cNvGrpSpPr/>
          <p:nvPr/>
        </p:nvGrpSpPr>
        <p:grpSpPr>
          <a:xfrm>
            <a:off x="609600" y="2514600"/>
            <a:ext cx="3094168" cy="1378744"/>
            <a:chOff x="1458375" y="333236"/>
            <a:chExt cx="2818174" cy="1931284"/>
          </a:xfrm>
        </p:grpSpPr>
        <p:sp>
          <p:nvSpPr>
            <p:cNvPr id="6" name="Rectangle 5"/>
            <p:cNvSpPr/>
            <p:nvPr/>
          </p:nvSpPr>
          <p:spPr>
            <a:xfrm>
              <a:off x="1458375" y="333236"/>
              <a:ext cx="2359705" cy="170780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7" name="TextBox 6"/>
            <p:cNvSpPr txBox="1"/>
            <p:nvPr/>
          </p:nvSpPr>
          <p:spPr>
            <a:xfrm>
              <a:off x="1916844" y="556718"/>
              <a:ext cx="2359705" cy="170780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lvl="0" algn="l" defTabSz="488950">
                <a:lnSpc>
                  <a:spcPct val="90000"/>
                </a:lnSpc>
                <a:spcBef>
                  <a:spcPct val="0"/>
                </a:spcBef>
                <a:spcAft>
                  <a:spcPct val="35000"/>
                </a:spcAft>
              </a:pPr>
              <a:r>
                <a:rPr lang="en-US" sz="1100" kern="1200" dirty="0" smtClean="0">
                  <a:solidFill>
                    <a:srgbClr val="FF0000"/>
                  </a:solidFill>
                </a:rPr>
                <a:t>Following a Report That is Indicated:</a:t>
              </a:r>
            </a:p>
            <a:p>
              <a:pPr lvl="0" algn="ctr" defTabSz="488950">
                <a:lnSpc>
                  <a:spcPct val="90000"/>
                </a:lnSpc>
                <a:spcBef>
                  <a:spcPct val="0"/>
                </a:spcBef>
                <a:spcAft>
                  <a:spcPct val="35000"/>
                </a:spcAft>
              </a:pPr>
              <a:r>
                <a:rPr lang="en-US" sz="1100" kern="1200" dirty="0" smtClean="0"/>
                <a:t>You may be asked to share new information about a child’s safety and welfare with the caseworker or make a new report, if there is a new abuse or neglect incident.</a:t>
              </a:r>
              <a:endParaRPr lang="en-US" sz="1100" kern="1200" dirty="0"/>
            </a:p>
          </p:txBody>
        </p:sp>
      </p:grpSp>
      <p:grpSp>
        <p:nvGrpSpPr>
          <p:cNvPr id="8" name="Group 7"/>
          <p:cNvGrpSpPr/>
          <p:nvPr/>
        </p:nvGrpSpPr>
        <p:grpSpPr>
          <a:xfrm>
            <a:off x="3581400" y="4603976"/>
            <a:ext cx="2141891" cy="1506983"/>
            <a:chOff x="3287171" y="2818159"/>
            <a:chExt cx="2696091" cy="1707802"/>
          </a:xfrm>
        </p:grpSpPr>
        <p:sp>
          <p:nvSpPr>
            <p:cNvPr id="9" name="Rectangle 8"/>
            <p:cNvSpPr/>
            <p:nvPr/>
          </p:nvSpPr>
          <p:spPr>
            <a:xfrm>
              <a:off x="3287171" y="2818159"/>
              <a:ext cx="2696091" cy="170780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TextBox 9"/>
            <p:cNvSpPr txBox="1"/>
            <p:nvPr/>
          </p:nvSpPr>
          <p:spPr>
            <a:xfrm>
              <a:off x="3287171" y="2818159"/>
              <a:ext cx="2696091" cy="170780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FF0000"/>
                  </a:solidFill>
                </a:rPr>
                <a:t>During an Investigation:</a:t>
              </a:r>
            </a:p>
            <a:p>
              <a:pPr lvl="0" algn="ctr" defTabSz="488950">
                <a:lnSpc>
                  <a:spcPct val="90000"/>
                </a:lnSpc>
                <a:spcBef>
                  <a:spcPct val="0"/>
                </a:spcBef>
                <a:spcAft>
                  <a:spcPct val="35000"/>
                </a:spcAft>
              </a:pPr>
              <a:r>
                <a:rPr lang="en-US" sz="1100" kern="1200" dirty="0" smtClean="0"/>
                <a:t>You may be contacted for information related to an ongoing investigation.</a:t>
              </a:r>
              <a:endParaRPr lang="en-US" sz="1100" kern="1200" dirty="0"/>
            </a:p>
          </p:txBody>
        </p:sp>
      </p:grpSp>
      <p:grpSp>
        <p:nvGrpSpPr>
          <p:cNvPr id="11" name="Group 10"/>
          <p:cNvGrpSpPr/>
          <p:nvPr/>
        </p:nvGrpSpPr>
        <p:grpSpPr>
          <a:xfrm>
            <a:off x="5449749" y="2153285"/>
            <a:ext cx="2998270" cy="1945194"/>
            <a:chOff x="4640156" y="110262"/>
            <a:chExt cx="2998270" cy="1945194"/>
          </a:xfrm>
        </p:grpSpPr>
        <p:sp>
          <p:nvSpPr>
            <p:cNvPr id="12" name="Rectangle 11"/>
            <p:cNvSpPr/>
            <p:nvPr/>
          </p:nvSpPr>
          <p:spPr>
            <a:xfrm>
              <a:off x="5110452" y="347654"/>
              <a:ext cx="2527974" cy="170780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TextBox 12"/>
            <p:cNvSpPr txBox="1"/>
            <p:nvPr/>
          </p:nvSpPr>
          <p:spPr>
            <a:xfrm>
              <a:off x="4640156" y="110262"/>
              <a:ext cx="2527974" cy="170780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FF0000"/>
                  </a:solidFill>
                </a:rPr>
                <a:t>Making a Report:</a:t>
              </a:r>
            </a:p>
            <a:p>
              <a:pPr lvl="0" algn="ctr" defTabSz="488950">
                <a:lnSpc>
                  <a:spcPct val="90000"/>
                </a:lnSpc>
                <a:spcBef>
                  <a:spcPct val="0"/>
                </a:spcBef>
                <a:spcAft>
                  <a:spcPct val="35000"/>
                </a:spcAft>
              </a:pPr>
              <a:r>
                <a:rPr lang="en-US" sz="1100" kern="1200" dirty="0" smtClean="0"/>
                <a:t>You are the eyes and ears to recognize signs of abuse and neglect and call the Hotline to make a report.</a:t>
              </a:r>
              <a:endParaRPr lang="en-US" sz="1100" kern="1200" dirty="0"/>
            </a:p>
          </p:txBody>
        </p:sp>
      </p:grpSp>
      <p:sp>
        <p:nvSpPr>
          <p:cNvPr id="17" name="Circular Arrow 16"/>
          <p:cNvSpPr/>
          <p:nvPr/>
        </p:nvSpPr>
        <p:spPr>
          <a:xfrm rot="2422685">
            <a:off x="2817532" y="1666780"/>
            <a:ext cx="4093518" cy="4322439"/>
          </a:xfrm>
          <a:prstGeom prst="circularArrow">
            <a:avLst>
              <a:gd name="adj1" fmla="val 5197"/>
              <a:gd name="adj2" fmla="val 729371"/>
              <a:gd name="adj3" fmla="val 21294043"/>
              <a:gd name="adj4" fmla="val 18878295"/>
              <a:gd name="adj5" fmla="val 713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ircular Arrow 17"/>
          <p:cNvSpPr/>
          <p:nvPr/>
        </p:nvSpPr>
        <p:spPr>
          <a:xfrm rot="17855903">
            <a:off x="2396433" y="2105301"/>
            <a:ext cx="4198725" cy="4198725"/>
          </a:xfrm>
          <a:prstGeom prst="circularArrow">
            <a:avLst>
              <a:gd name="adj1" fmla="val 5197"/>
              <a:gd name="adj2" fmla="val 667876"/>
              <a:gd name="adj3" fmla="val 21294043"/>
              <a:gd name="adj4" fmla="val 18522743"/>
              <a:gd name="adj5" fmla="val 7094"/>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Circular Arrow 18"/>
          <p:cNvSpPr/>
          <p:nvPr/>
        </p:nvSpPr>
        <p:spPr>
          <a:xfrm rot="11017170">
            <a:off x="2535054" y="2061921"/>
            <a:ext cx="4198725" cy="4198725"/>
          </a:xfrm>
          <a:prstGeom prst="circularArrow">
            <a:avLst>
              <a:gd name="adj1" fmla="val 5197"/>
              <a:gd name="adj2" fmla="val 686409"/>
              <a:gd name="adj3" fmla="val 21294043"/>
              <a:gd name="adj4" fmla="val 18957572"/>
              <a:gd name="adj5" fmla="val 7094"/>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19312239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a:xfrm>
            <a:off x="457200" y="1481138"/>
            <a:ext cx="8229600" cy="4691062"/>
          </a:xfrm>
        </p:spPr>
        <p:txBody>
          <a:bodyPr>
            <a:normAutofit/>
          </a:bodyPr>
          <a:lstStyle/>
          <a:p>
            <a:pPr marL="115888" indent="-26988" eaLnBrk="1" fontAlgn="auto" hangingPunct="1">
              <a:spcAft>
                <a:spcPts val="0"/>
              </a:spcAft>
              <a:buFont typeface="Wingdings 3"/>
              <a:buNone/>
              <a:defRPr/>
            </a:pPr>
            <a:r>
              <a:rPr lang="en-US" sz="1400" dirty="0" smtClean="0">
                <a:latin typeface="+mj-lt"/>
              </a:rPr>
              <a:t>All University of Illinois employees should understand and follow these steps: </a:t>
            </a:r>
          </a:p>
          <a:p>
            <a:pPr marL="115888" indent="-26988" eaLnBrk="1" fontAlgn="auto" hangingPunct="1">
              <a:spcAft>
                <a:spcPts val="0"/>
              </a:spcAft>
              <a:buFont typeface="Wingdings 3"/>
              <a:buNone/>
              <a:defRPr/>
            </a:pPr>
            <a:r>
              <a:rPr lang="en-US" sz="1400" dirty="0" smtClean="0">
                <a:latin typeface="+mj-lt"/>
              </a:rPr>
              <a:t>  </a:t>
            </a:r>
          </a:p>
          <a:p>
            <a:pPr marL="452628" indent="-342900" eaLnBrk="1" fontAlgn="auto" hangingPunct="1">
              <a:spcAft>
                <a:spcPts val="0"/>
              </a:spcAft>
              <a:buFont typeface="+mj-lt"/>
              <a:buAutoNum type="arabicPeriod"/>
              <a:defRPr/>
            </a:pPr>
            <a:r>
              <a:rPr lang="en-US" sz="1400" dirty="0" smtClean="0">
                <a:latin typeface="+mj-lt"/>
              </a:rPr>
              <a:t>If you have reasonable cause to believe that a minor has been abused or neglected at the University or at a University sponsored event, you MUST immediately contact the DCFS Hotline at </a:t>
            </a:r>
            <a:r>
              <a:rPr lang="en-US" sz="1400" b="1" dirty="0" smtClean="0">
                <a:latin typeface="+mj-lt"/>
              </a:rPr>
              <a:t>1-800-25-ABUSE</a:t>
            </a:r>
            <a:r>
              <a:rPr lang="en-US" sz="1400" dirty="0" smtClean="0">
                <a:latin typeface="+mj-lt"/>
              </a:rPr>
              <a:t>.  Like the general public, mandated reporters do have the right to make reports to the DCFS Hotline anonymously. </a:t>
            </a:r>
          </a:p>
          <a:p>
            <a:pPr marL="452628" indent="-342900" eaLnBrk="1" fontAlgn="auto" hangingPunct="1">
              <a:spcAft>
                <a:spcPts val="0"/>
              </a:spcAft>
              <a:buFont typeface="+mj-lt"/>
              <a:buAutoNum type="arabicPeriod"/>
              <a:defRPr/>
            </a:pPr>
            <a:r>
              <a:rPr lang="en-US" sz="1400" dirty="0" smtClean="0">
                <a:latin typeface="+mj-lt"/>
              </a:rPr>
              <a:t>After DCFS is notified, you must also promptly notify University Police that a report has been made. Please make note of your campus police phone number:</a:t>
            </a:r>
          </a:p>
          <a:p>
            <a:pPr marL="708660" lvl="1" indent="-342900" eaLnBrk="1" fontAlgn="auto" hangingPunct="1">
              <a:spcBef>
                <a:spcPts val="324"/>
              </a:spcBef>
              <a:spcAft>
                <a:spcPts val="0"/>
              </a:spcAft>
              <a:buFont typeface="Verdana"/>
              <a:buNone/>
              <a:defRPr/>
            </a:pPr>
            <a:r>
              <a:rPr lang="en-US" sz="1400" dirty="0" smtClean="0">
                <a:latin typeface="+mj-lt"/>
              </a:rPr>
              <a:t>	UIC: 	312-996-2830</a:t>
            </a:r>
          </a:p>
          <a:p>
            <a:pPr marL="708660" lvl="1" indent="-342900" eaLnBrk="1" fontAlgn="auto" hangingPunct="1">
              <a:spcBef>
                <a:spcPts val="324"/>
              </a:spcBef>
              <a:spcAft>
                <a:spcPts val="0"/>
              </a:spcAft>
              <a:buFont typeface="Verdana"/>
              <a:buNone/>
              <a:defRPr/>
            </a:pPr>
            <a:r>
              <a:rPr lang="en-US" sz="1400" dirty="0" smtClean="0">
                <a:latin typeface="+mj-lt"/>
              </a:rPr>
              <a:t>	UIS: 	217-206-6690</a:t>
            </a:r>
          </a:p>
          <a:p>
            <a:pPr marL="708660" lvl="1" indent="-342900" eaLnBrk="1" fontAlgn="auto" hangingPunct="1">
              <a:spcBef>
                <a:spcPts val="324"/>
              </a:spcBef>
              <a:spcAft>
                <a:spcPts val="0"/>
              </a:spcAft>
              <a:buFont typeface="Verdana"/>
              <a:buNone/>
              <a:defRPr/>
            </a:pPr>
            <a:r>
              <a:rPr lang="en-US" sz="1400" dirty="0" smtClean="0">
                <a:latin typeface="+mj-lt"/>
              </a:rPr>
              <a:t>	UIUC: 	217-333-1216</a:t>
            </a:r>
          </a:p>
          <a:p>
            <a:pPr marL="708660" lvl="1" indent="-342900" eaLnBrk="1" fontAlgn="auto" hangingPunct="1">
              <a:spcBef>
                <a:spcPts val="324"/>
              </a:spcBef>
              <a:spcAft>
                <a:spcPts val="0"/>
              </a:spcAft>
              <a:buFont typeface="Verdana"/>
              <a:buNone/>
              <a:defRPr/>
            </a:pPr>
            <a:endParaRPr lang="en-US" sz="1400" dirty="0" smtClean="0">
              <a:latin typeface="+mj-lt"/>
            </a:endParaRPr>
          </a:p>
          <a:p>
            <a:pPr marL="708660" lvl="1" indent="-342900" eaLnBrk="1" fontAlgn="auto" hangingPunct="1">
              <a:spcBef>
                <a:spcPts val="324"/>
              </a:spcBef>
              <a:spcAft>
                <a:spcPts val="0"/>
              </a:spcAft>
              <a:buFont typeface="Verdana"/>
              <a:buNone/>
              <a:defRPr/>
            </a:pPr>
            <a:r>
              <a:rPr lang="en-US" sz="1400" dirty="0" smtClean="0">
                <a:latin typeface="+mj-lt"/>
              </a:rPr>
              <a:t> Please remember that in emergencies, all members of the University community are expected to call the police or “911.”Please use your best judgment. </a:t>
            </a:r>
          </a:p>
          <a:p>
            <a:pPr marL="115888" indent="-6350" eaLnBrk="1" fontAlgn="auto" hangingPunct="1">
              <a:spcAft>
                <a:spcPts val="0"/>
              </a:spcAft>
              <a:buFont typeface="Wingdings 3"/>
              <a:buNone/>
              <a:defRPr/>
            </a:pPr>
            <a:endParaRPr lang="en-US" sz="1600" dirty="0"/>
          </a:p>
        </p:txBody>
      </p:sp>
      <p:sp>
        <p:nvSpPr>
          <p:cNvPr id="31747" name="Slide Number Placeholder 3"/>
          <p:cNvSpPr>
            <a:spLocks noGrp="1"/>
          </p:cNvSpPr>
          <p:nvPr>
            <p:ph type="sldNum" sz="quarter" idx="12"/>
          </p:nvPr>
        </p:nvSpPr>
        <p:spPr bwMode="auto">
          <a:xfrm>
            <a:off x="8534400" y="6408738"/>
            <a:ext cx="4810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AC68D8-6DC5-4B93-BE7B-B10EF54D5AC7}" type="slidenum">
              <a:rPr lang="en-US" altLang="en-US"/>
              <a:pPr eaLnBrk="1" hangingPunct="1"/>
              <a:t>38</a:t>
            </a:fld>
            <a:endParaRPr lang="en-US" altLang="en-US"/>
          </a:p>
        </p:txBody>
      </p:sp>
      <p:sp>
        <p:nvSpPr>
          <p:cNvPr id="80898" name="Title 1"/>
          <p:cNvSpPr>
            <a:spLocks noGrp="1"/>
          </p:cNvSpPr>
          <p:nvPr>
            <p:ph type="title"/>
          </p:nvPr>
        </p:nvSpPr>
        <p:spPr/>
        <p:txBody>
          <a:bodyPr>
            <a:normAutofit fontScale="90000"/>
          </a:bodyPr>
          <a:lstStyle/>
          <a:p>
            <a:pPr eaLnBrk="1" fontAlgn="auto" hangingPunct="1">
              <a:spcAft>
                <a:spcPts val="0"/>
              </a:spcAft>
              <a:defRPr/>
            </a:pPr>
            <a:r>
              <a:rPr lang="en-US" dirty="0" smtClean="0"/>
              <a:t>Steps for University of Illinois Employees to Follow</a:t>
            </a:r>
          </a:p>
        </p:txBody>
      </p:sp>
      <p:sp>
        <p:nvSpPr>
          <p:cNvPr id="31749" name="Content Placeholder 2"/>
          <p:cNvSpPr txBox="1">
            <a:spLocks/>
          </p:cNvSpPr>
          <p:nvPr/>
        </p:nvSpPr>
        <p:spPr bwMode="auto">
          <a:xfrm>
            <a:off x="457200" y="5334000"/>
            <a:ext cx="8153400" cy="8382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65125" indent="-255588"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400"/>
              </a:spcBef>
              <a:buClr>
                <a:schemeClr val="accent1"/>
              </a:buClr>
              <a:buSzPct val="68000"/>
              <a:buFont typeface="Wingdings 3" panose="05040102010807070707" pitchFamily="18" charset="2"/>
              <a:buNone/>
            </a:pPr>
            <a:r>
              <a:rPr lang="en-US" altLang="en-US" sz="1600" dirty="0">
                <a:solidFill>
                  <a:srgbClr val="FF0000"/>
                </a:solidFill>
                <a:latin typeface="+mj-lt"/>
              </a:rPr>
              <a:t>To record your completion of this course, you must </a:t>
            </a:r>
            <a:r>
              <a:rPr lang="en-US" altLang="en-US" sz="1600" dirty="0" smtClean="0">
                <a:solidFill>
                  <a:srgbClr val="FF0000"/>
                </a:solidFill>
                <a:latin typeface="+mj-lt"/>
              </a:rPr>
              <a:t>complete </a:t>
            </a:r>
            <a:r>
              <a:rPr lang="en-US" altLang="en-US" sz="1600" dirty="0">
                <a:solidFill>
                  <a:srgbClr val="FF0000"/>
                </a:solidFill>
                <a:latin typeface="+mj-lt"/>
              </a:rPr>
              <a:t>the next slide, and </a:t>
            </a:r>
            <a:r>
              <a:rPr lang="en-US" altLang="en-US" sz="1600" dirty="0" smtClean="0">
                <a:solidFill>
                  <a:srgbClr val="FF0000"/>
                </a:solidFill>
                <a:latin typeface="+mj-lt"/>
              </a:rPr>
              <a:t>submit it to your university or system human resource office.</a:t>
            </a:r>
            <a:endParaRPr lang="en-US" altLang="en-US" sz="1600" dirty="0">
              <a:solidFill>
                <a:srgbClr val="FF0000"/>
              </a:solidFill>
              <a:latin typeface="+mj-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61FE81-2F79-4568-9DCF-308FD688B785}" type="slidenum">
              <a:rPr lang="en-US" altLang="en-US"/>
              <a:pPr eaLnBrk="1" hangingPunct="1"/>
              <a:t>39</a:t>
            </a:fld>
            <a:endParaRPr lang="en-US" altLang="en-US"/>
          </a:p>
        </p:txBody>
      </p:sp>
      <p:sp>
        <p:nvSpPr>
          <p:cNvPr id="33795" name="Rectangle 2"/>
          <p:cNvSpPr>
            <a:spLocks noChangeArrowheads="1"/>
          </p:cNvSpPr>
          <p:nvPr/>
        </p:nvSpPr>
        <p:spPr bwMode="auto">
          <a:xfrm>
            <a:off x="1219200" y="652145"/>
            <a:ext cx="58928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343025" indent="-4572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3" algn="ctr" eaLnBrk="1" hangingPunct="1"/>
            <a:endParaRPr lang="en-US" altLang="en-US" sz="1400" dirty="0">
              <a:solidFill>
                <a:schemeClr val="tx2"/>
              </a:solidFill>
            </a:endParaRPr>
          </a:p>
          <a:p>
            <a:pPr lvl="3" algn="ctr" eaLnBrk="1" hangingPunct="1"/>
            <a:r>
              <a:rPr lang="en-US" altLang="en-US" sz="1200" u="sng" dirty="0">
                <a:solidFill>
                  <a:schemeClr val="tx2"/>
                </a:solidFill>
              </a:rPr>
              <a:t>University of Illinois </a:t>
            </a:r>
            <a:r>
              <a:rPr lang="en-US" altLang="en-US" sz="1200" u="sng" dirty="0" smtClean="0">
                <a:solidFill>
                  <a:schemeClr val="tx2"/>
                </a:solidFill>
              </a:rPr>
              <a:t>Employee or Affiliate Acknowledgement </a:t>
            </a:r>
            <a:r>
              <a:rPr lang="en-US" altLang="en-US" sz="1200" u="sng" dirty="0">
                <a:solidFill>
                  <a:schemeClr val="tx2"/>
                </a:solidFill>
              </a:rPr>
              <a:t>Form</a:t>
            </a:r>
          </a:p>
        </p:txBody>
      </p:sp>
      <p:sp>
        <p:nvSpPr>
          <p:cNvPr id="33796" name="TextBox 3"/>
          <p:cNvSpPr txBox="1">
            <a:spLocks noChangeArrowheads="1"/>
          </p:cNvSpPr>
          <p:nvPr/>
        </p:nvSpPr>
        <p:spPr bwMode="auto">
          <a:xfrm>
            <a:off x="830263" y="1447800"/>
            <a:ext cx="8001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dirty="0">
                <a:solidFill>
                  <a:schemeClr val="tx2"/>
                </a:solidFill>
              </a:rPr>
              <a:t>Please </a:t>
            </a:r>
            <a:r>
              <a:rPr lang="en-US" altLang="en-US" sz="1200" u="sng" dirty="0">
                <a:solidFill>
                  <a:schemeClr val="tx2"/>
                </a:solidFill>
              </a:rPr>
              <a:t>print</a:t>
            </a:r>
            <a:r>
              <a:rPr lang="en-US" altLang="en-US" sz="1200" dirty="0">
                <a:solidFill>
                  <a:schemeClr val="tx2"/>
                </a:solidFill>
              </a:rPr>
              <a:t> all information except the last line which requires your signature.</a:t>
            </a:r>
          </a:p>
          <a:p>
            <a:pPr eaLnBrk="1" hangingPunct="1"/>
            <a:endParaRPr lang="en-US" altLang="en-US" sz="1200" dirty="0">
              <a:solidFill>
                <a:schemeClr val="tx2"/>
              </a:solidFill>
            </a:endParaRPr>
          </a:p>
          <a:p>
            <a:pPr eaLnBrk="1" hangingPunct="1"/>
            <a:r>
              <a:rPr lang="en-US" altLang="en-US" sz="1200" dirty="0">
                <a:solidFill>
                  <a:schemeClr val="tx2"/>
                </a:solidFill>
              </a:rPr>
              <a:t>NAME:		_____________________________________________________________</a:t>
            </a:r>
          </a:p>
          <a:p>
            <a:pPr eaLnBrk="1" hangingPunct="1"/>
            <a:endParaRPr lang="en-US" altLang="en-US" sz="1200" dirty="0">
              <a:solidFill>
                <a:schemeClr val="tx2"/>
              </a:solidFill>
            </a:endParaRPr>
          </a:p>
          <a:p>
            <a:pPr eaLnBrk="1" hangingPunct="1"/>
            <a:r>
              <a:rPr lang="en-US" altLang="en-US" sz="1200" dirty="0">
                <a:solidFill>
                  <a:schemeClr val="tx2"/>
                </a:solidFill>
              </a:rPr>
              <a:t>BIRTHDATE:		_____________________________________________________________</a:t>
            </a:r>
          </a:p>
          <a:p>
            <a:pPr eaLnBrk="1" hangingPunct="1"/>
            <a:endParaRPr lang="en-US" altLang="en-US" sz="1200" dirty="0">
              <a:solidFill>
                <a:schemeClr val="tx2"/>
              </a:solidFill>
            </a:endParaRPr>
          </a:p>
          <a:p>
            <a:pPr eaLnBrk="1" hangingPunct="1"/>
            <a:r>
              <a:rPr lang="en-US" altLang="en-US" sz="1200" dirty="0">
                <a:solidFill>
                  <a:schemeClr val="tx2"/>
                </a:solidFill>
              </a:rPr>
              <a:t>9-Digit UIN:		_____________________________________________________________</a:t>
            </a:r>
          </a:p>
          <a:p>
            <a:pPr eaLnBrk="1" hangingPunct="1"/>
            <a:r>
              <a:rPr lang="en-US" altLang="en-US" sz="1200" dirty="0">
                <a:solidFill>
                  <a:schemeClr val="tx2"/>
                </a:solidFill>
              </a:rPr>
              <a:t>(if applicable)</a:t>
            </a:r>
          </a:p>
          <a:p>
            <a:pPr eaLnBrk="1" hangingPunct="1"/>
            <a:endParaRPr lang="en-US" altLang="en-US" sz="1200" dirty="0">
              <a:solidFill>
                <a:schemeClr val="tx2"/>
              </a:solidFill>
            </a:endParaRPr>
          </a:p>
          <a:p>
            <a:pPr eaLnBrk="1" hangingPunct="1"/>
            <a:r>
              <a:rPr lang="en-US" altLang="en-US" sz="1200" dirty="0">
                <a:solidFill>
                  <a:schemeClr val="tx2"/>
                </a:solidFill>
              </a:rPr>
              <a:t>POSITION:		_____________________________________________________________</a:t>
            </a:r>
          </a:p>
          <a:p>
            <a:pPr eaLnBrk="1" hangingPunct="1"/>
            <a:endParaRPr lang="en-US" altLang="en-US" sz="1200" dirty="0">
              <a:solidFill>
                <a:schemeClr val="tx2"/>
              </a:solidFill>
            </a:endParaRPr>
          </a:p>
          <a:p>
            <a:pPr eaLnBrk="1" hangingPunct="1"/>
            <a:r>
              <a:rPr lang="en-US" altLang="en-US" sz="1200" dirty="0">
                <a:solidFill>
                  <a:schemeClr val="tx2"/>
                </a:solidFill>
              </a:rPr>
              <a:t>CAMPUS:		_____________________________________________________________</a:t>
            </a:r>
          </a:p>
          <a:p>
            <a:pPr eaLnBrk="1" hangingPunct="1"/>
            <a:r>
              <a:rPr lang="en-US" altLang="en-US" sz="1200" dirty="0">
                <a:solidFill>
                  <a:schemeClr val="tx2"/>
                </a:solidFill>
              </a:rPr>
              <a:t>(Chicago, Springfield, Urbana)</a:t>
            </a:r>
          </a:p>
          <a:p>
            <a:pPr eaLnBrk="1" hangingPunct="1"/>
            <a:endParaRPr lang="en-US" altLang="en-US" sz="1200" dirty="0">
              <a:solidFill>
                <a:schemeClr val="tx2"/>
              </a:solidFill>
            </a:endParaRPr>
          </a:p>
          <a:p>
            <a:pPr eaLnBrk="1" hangingPunct="1"/>
            <a:r>
              <a:rPr lang="en-US" altLang="en-US" sz="1200" dirty="0">
                <a:solidFill>
                  <a:schemeClr val="tx2"/>
                </a:solidFill>
              </a:rPr>
              <a:t>DEPARTMENT:	_____________________________________________________________</a:t>
            </a:r>
          </a:p>
          <a:p>
            <a:pPr eaLnBrk="1" hangingPunct="1"/>
            <a:endParaRPr lang="en-US" altLang="en-US" sz="1200" dirty="0">
              <a:solidFill>
                <a:schemeClr val="tx2"/>
              </a:solidFill>
            </a:endParaRPr>
          </a:p>
          <a:p>
            <a:pPr eaLnBrk="1" hangingPunct="1"/>
            <a:endParaRPr lang="en-US" altLang="en-US" sz="1200" dirty="0">
              <a:solidFill>
                <a:schemeClr val="tx2"/>
              </a:solidFill>
            </a:endParaRPr>
          </a:p>
          <a:p>
            <a:pPr marL="0" lvl="3" algn="ctr" eaLnBrk="1" hangingPunct="1"/>
            <a:r>
              <a:rPr lang="en-US" altLang="en-US" sz="1200" i="1" dirty="0"/>
              <a:t>My below signature indicates that I have reviewed the education material contained in “2021 University of Illinois Triennial Paper-Based ANCRA </a:t>
            </a:r>
            <a:r>
              <a:rPr lang="en-US" altLang="en-US" sz="1200" i="1" dirty="0" smtClean="0"/>
              <a:t>Training”. </a:t>
            </a:r>
            <a:endParaRPr lang="en-US" altLang="en-US" sz="1200" i="1" dirty="0"/>
          </a:p>
          <a:p>
            <a:pPr marL="0" lvl="3" algn="ctr" eaLnBrk="1" hangingPunct="1"/>
            <a:endParaRPr lang="en-US" altLang="en-US" sz="1200" i="1" dirty="0"/>
          </a:p>
          <a:p>
            <a:pPr marL="0" lvl="3" eaLnBrk="1" hangingPunct="1"/>
            <a:r>
              <a:rPr lang="en-US" altLang="en-US" sz="1200" dirty="0">
                <a:solidFill>
                  <a:schemeClr val="tx2"/>
                </a:solidFill>
              </a:rPr>
              <a:t>SIGNATURE:                    _____________________________________________________________</a:t>
            </a:r>
            <a:endParaRPr lang="en-US" altLang="en-US" sz="1400" dirty="0">
              <a:solidFill>
                <a:schemeClr val="tx2"/>
              </a:solidFill>
            </a:endParaRPr>
          </a:p>
          <a:p>
            <a:pPr marL="0" lvl="3" eaLnBrk="1" hangingPunct="1"/>
            <a:endParaRPr lang="en-US" altLang="en-US" sz="1200" i="1" dirty="0"/>
          </a:p>
          <a:p>
            <a:pPr marL="0" lvl="3" algn="ctr" eaLnBrk="1" hangingPunct="1"/>
            <a:endParaRPr lang="en-US" altLang="en-US" sz="1400" i="1" dirty="0">
              <a:solidFill>
                <a:schemeClr val="tx2"/>
              </a:solidFill>
            </a:endParaRPr>
          </a:p>
          <a:p>
            <a:pPr algn="ctr" eaLnBrk="1" hangingPunct="1"/>
            <a:endParaRPr lang="en-US" altLang="en-US" sz="1400" i="1" dirty="0"/>
          </a:p>
          <a:p>
            <a:pPr algn="ctr" eaLnBrk="1" hangingPunct="1"/>
            <a:endParaRPr lang="en-US" altLang="en-US" sz="1400" i="1" dirty="0">
              <a:solidFill>
                <a:schemeClr val="tx2"/>
              </a:solidFill>
            </a:endParaRPr>
          </a:p>
          <a:p>
            <a:pPr algn="ctr" eaLnBrk="1" hangingPunct="1"/>
            <a:endParaRPr lang="en-US" altLang="en-US" sz="1400" i="1" dirty="0">
              <a:solidFill>
                <a:schemeClr val="tx2"/>
              </a:solidFill>
            </a:endParaRPr>
          </a:p>
        </p:txBody>
      </p:sp>
      <p:pic>
        <p:nvPicPr>
          <p:cNvPr id="6" name="Picture 5"/>
          <p:cNvPicPr>
            <a:picLocks noChangeAspect="1"/>
          </p:cNvPicPr>
          <p:nvPr/>
        </p:nvPicPr>
        <p:blipFill>
          <a:blip r:embed="rId2"/>
          <a:stretch>
            <a:fillRect/>
          </a:stretch>
        </p:blipFill>
        <p:spPr>
          <a:xfrm>
            <a:off x="1295400" y="327659"/>
            <a:ext cx="6466667" cy="447619"/>
          </a:xfrm>
          <a:prstGeom prst="rect">
            <a:avLst/>
          </a:prstGeom>
        </p:spPr>
      </p:pic>
    </p:spTree>
    <p:extLst>
      <p:ext uri="{BB962C8B-B14F-4D97-AF65-F5344CB8AC3E}">
        <p14:creationId xmlns:p14="http://schemas.microsoft.com/office/powerpoint/2010/main" val="2857500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228600" y="1295400"/>
            <a:ext cx="8610600" cy="4495800"/>
          </a:xfrm>
        </p:spPr>
        <p:txBody>
          <a:bodyPr/>
          <a:lstStyle/>
          <a:p>
            <a:pPr marL="115888" indent="-6350" eaLnBrk="1" hangingPunct="1">
              <a:buFont typeface="Wingdings 3" panose="05040102010807070707" pitchFamily="18" charset="2"/>
              <a:buNone/>
            </a:pPr>
            <a:r>
              <a:rPr lang="en-US" altLang="en-US" sz="1600" dirty="0" smtClean="0"/>
              <a:t>The University of Illinois recognizes a fundamental obligation to protect minor children (children under the age of 18), the youngest and potentially most vulnerable members of our community, when they are on University premises participating in University programs, or are in the care of University staff. </a:t>
            </a:r>
          </a:p>
          <a:p>
            <a:pPr marL="115888" indent="-6350" eaLnBrk="1" hangingPunct="1">
              <a:buFont typeface="Wingdings 3" panose="05040102010807070707" pitchFamily="18" charset="2"/>
              <a:buNone/>
            </a:pPr>
            <a:endParaRPr lang="en-US" altLang="en-US" sz="1600" dirty="0" smtClean="0"/>
          </a:p>
          <a:p>
            <a:pPr marL="115888" indent="-6350" eaLnBrk="1" hangingPunct="1">
              <a:buFont typeface="Wingdings 3" panose="05040102010807070707" pitchFamily="18" charset="2"/>
              <a:buNone/>
            </a:pPr>
            <a:r>
              <a:rPr lang="en-US" altLang="en-US" sz="1600" u="sng" dirty="0" smtClean="0">
                <a:hlinkClick r:id="rId3"/>
              </a:rPr>
              <a:t>ANCRA</a:t>
            </a:r>
            <a:r>
              <a:rPr lang="en-US" altLang="en-US" sz="1600" u="sng" dirty="0" smtClean="0"/>
              <a:t> </a:t>
            </a:r>
            <a:r>
              <a:rPr lang="en-US" altLang="en-US" sz="1600" dirty="0" smtClean="0"/>
              <a:t>designates ALL University personnel as mandated reporters. This designation applies to all University personnel regardless of title, salary, level of interaction with youth, or percentage of appointment and may include volunteers. As a mandated reporter, you are required by law to report cases of suspected child abuse or neglect of minors to the </a:t>
            </a:r>
            <a:r>
              <a:rPr lang="en-US" altLang="en-US" sz="1600" u="sng" dirty="0" smtClean="0">
                <a:hlinkClick r:id="rId4"/>
              </a:rPr>
              <a:t>Department of Children and Family Services (DCFS)</a:t>
            </a:r>
            <a:r>
              <a:rPr lang="en-US" altLang="en-US" sz="1600" dirty="0" smtClean="0"/>
              <a:t> via the DCFS Hotline at: </a:t>
            </a:r>
            <a:endParaRPr lang="en-US" altLang="en-US" sz="1600" b="1" dirty="0" smtClean="0"/>
          </a:p>
          <a:p>
            <a:pPr marL="115888" indent="-6350" algn="ctr" eaLnBrk="1" hangingPunct="1">
              <a:buFont typeface="Wingdings 3" panose="05040102010807070707" pitchFamily="18" charset="2"/>
              <a:buNone/>
            </a:pPr>
            <a:endParaRPr lang="en-US" altLang="en-US" sz="1600" b="1" dirty="0" smtClean="0"/>
          </a:p>
          <a:p>
            <a:pPr marL="115888" indent="-6350" algn="ctr" eaLnBrk="1" hangingPunct="1">
              <a:buFont typeface="Wingdings 3" panose="05040102010807070707" pitchFamily="18" charset="2"/>
              <a:buNone/>
            </a:pPr>
            <a:r>
              <a:rPr lang="en-US" altLang="en-US" sz="1600" b="1" dirty="0" smtClean="0"/>
              <a:t>1-800-25-ABUSE</a:t>
            </a:r>
          </a:p>
          <a:p>
            <a:pPr marL="115888" indent="-6350" algn="ctr" eaLnBrk="1" hangingPunct="1">
              <a:buFont typeface="Wingdings 3" panose="05040102010807070707" pitchFamily="18" charset="2"/>
              <a:buNone/>
            </a:pPr>
            <a:r>
              <a:rPr lang="en-US" altLang="en-US" sz="1600" b="1" dirty="0" smtClean="0"/>
              <a:t>(1-800-252-2873)</a:t>
            </a:r>
          </a:p>
          <a:p>
            <a:pPr marL="115888" indent="-6350" algn="ctr" eaLnBrk="1" hangingPunct="1">
              <a:buFont typeface="Wingdings 3" panose="05040102010807070707" pitchFamily="18" charset="2"/>
              <a:buNone/>
            </a:pPr>
            <a:endParaRPr lang="en-US" altLang="en-US" sz="1600" dirty="0" smtClean="0"/>
          </a:p>
          <a:p>
            <a:pPr marL="115888" indent="-6350" eaLnBrk="1" hangingPunct="1">
              <a:buFont typeface="Wingdings 3" panose="05040102010807070707" pitchFamily="18" charset="2"/>
              <a:buNone/>
            </a:pPr>
            <a:r>
              <a:rPr lang="en-US" altLang="en-US" sz="1600" dirty="0" smtClean="0"/>
              <a:t>	DCFS has established definitions of the types of abuse that require reporting, and these definitions will be further explained in the following pages of material.</a:t>
            </a:r>
          </a:p>
          <a:p>
            <a:pPr marL="115888" indent="-6350" eaLnBrk="1" hangingPunct="1">
              <a:buFont typeface="Wingdings 3" panose="05040102010807070707" pitchFamily="18" charset="2"/>
              <a:buNone/>
            </a:pPr>
            <a:endParaRPr lang="en-US" altLang="en-US" sz="1600" dirty="0" smtClean="0">
              <a:latin typeface="Calibri" panose="020F0502020204030204" pitchFamily="34" charset="0"/>
            </a:endParaRPr>
          </a:p>
          <a:p>
            <a:pPr marL="115888" indent="-6350" eaLnBrk="1" hangingPunct="1">
              <a:buFont typeface="Wingdings 3" panose="05040102010807070707" pitchFamily="18" charset="2"/>
              <a:buNone/>
            </a:pPr>
            <a:endParaRPr lang="en-US" altLang="en-US" sz="1800" dirty="0" smtClean="0"/>
          </a:p>
        </p:txBody>
      </p:sp>
      <p:sp>
        <p:nvSpPr>
          <p:cNvPr id="2048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08D822C-C246-4073-87DC-A7D70D1CC22E}" type="slidenum">
              <a:rPr lang="en-US" altLang="en-US"/>
              <a:pPr eaLnBrk="1" hangingPunct="1"/>
              <a:t>4</a:t>
            </a:fld>
            <a:endParaRPr lang="en-US" altLang="en-US"/>
          </a:p>
        </p:txBody>
      </p:sp>
      <p:sp>
        <p:nvSpPr>
          <p:cNvPr id="11266" name="Title 1"/>
          <p:cNvSpPr>
            <a:spLocks noGrp="1"/>
          </p:cNvSpPr>
          <p:nvPr>
            <p:ph type="title"/>
          </p:nvPr>
        </p:nvSpPr>
        <p:spPr/>
        <p:txBody>
          <a:bodyPr/>
          <a:lstStyle/>
          <a:p>
            <a:pPr eaLnBrk="1" fontAlgn="auto" hangingPunct="1">
              <a:spcAft>
                <a:spcPts val="0"/>
              </a:spcAft>
              <a:defRPr/>
            </a:pPr>
            <a:r>
              <a:rPr lang="en-US" dirty="0" smtClean="0"/>
              <a:t>Why ANCRA Is Important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The remaining training content was developed and provided by the Department of Children and Family Services in their training, “Recognizing </a:t>
            </a:r>
            <a:r>
              <a:rPr lang="en-US" sz="1800" dirty="0"/>
              <a:t>and Reporting Child Abuse: Training for Mandated </a:t>
            </a:r>
            <a:r>
              <a:rPr lang="en-US" sz="1800" dirty="0" smtClean="0"/>
              <a:t>Reporters”.</a:t>
            </a:r>
            <a:endParaRPr lang="en-US" sz="2400" dirty="0"/>
          </a:p>
        </p:txBody>
      </p:sp>
      <p:sp>
        <p:nvSpPr>
          <p:cNvPr id="3" name="Title 2"/>
          <p:cNvSpPr>
            <a:spLocks noGrp="1"/>
          </p:cNvSpPr>
          <p:nvPr>
            <p:ph type="title"/>
          </p:nvPr>
        </p:nvSpPr>
        <p:spPr/>
        <p:txBody>
          <a:bodyPr/>
          <a:lstStyle/>
          <a:p>
            <a:r>
              <a:rPr lang="en-US" dirty="0" smtClean="0"/>
              <a:t>Training Content</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5</a:t>
            </a:fld>
            <a:endParaRPr lang="en-US" altLang="en-US"/>
          </a:p>
        </p:txBody>
      </p:sp>
    </p:spTree>
    <p:extLst>
      <p:ext uri="{BB962C8B-B14F-4D97-AF65-F5344CB8AC3E}">
        <p14:creationId xmlns:p14="http://schemas.microsoft.com/office/powerpoint/2010/main" val="693321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“Current mandated reporters fail to report more than half of their suspicions of child maltreatment. Studies consistently conclude mandated reporters indicate a lack of understanding of reporting procedures and indicators of abuse and neglect as reasons for failure to report. This training and the frequency of training helps to ensure that we work to prevent these gaps in reporting.”</a:t>
            </a:r>
            <a:endParaRPr lang="en-US" sz="1800" dirty="0"/>
          </a:p>
          <a:p>
            <a:pPr marL="109537" indent="0">
              <a:buNone/>
            </a:pPr>
            <a:endParaRPr lang="en-US" sz="1800" dirty="0" smtClean="0"/>
          </a:p>
          <a:p>
            <a:pPr marL="109537" indent="0">
              <a:buNone/>
            </a:pPr>
            <a:r>
              <a:rPr lang="en-US" sz="1800" dirty="0" smtClean="0"/>
              <a:t>The Illinois Department of Children and Family Services believes Safety First, Safety Always.</a:t>
            </a:r>
            <a:endParaRPr lang="en-US" sz="1800" dirty="0"/>
          </a:p>
        </p:txBody>
      </p:sp>
      <p:sp>
        <p:nvSpPr>
          <p:cNvPr id="3" name="Title 2"/>
          <p:cNvSpPr>
            <a:spLocks noGrp="1"/>
          </p:cNvSpPr>
          <p:nvPr>
            <p:ph type="title"/>
          </p:nvPr>
        </p:nvSpPr>
        <p:spPr/>
        <p:txBody>
          <a:bodyPr>
            <a:normAutofit fontScale="90000"/>
          </a:bodyPr>
          <a:lstStyle/>
          <a:p>
            <a:r>
              <a:rPr lang="en-US" dirty="0" smtClean="0"/>
              <a:t>Introduction to Mandated Reporting</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6</a:t>
            </a:fld>
            <a:endParaRPr lang="en-US" altLang="en-US"/>
          </a:p>
        </p:txBody>
      </p:sp>
    </p:spTree>
    <p:extLst>
      <p:ext uri="{BB962C8B-B14F-4D97-AF65-F5344CB8AC3E}">
        <p14:creationId xmlns:p14="http://schemas.microsoft.com/office/powerpoint/2010/main" val="2888859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Illinois law requires all Mandated Reporters to call the DCFS Hotline if they have reasonable cause to believe that a child know to them, in their professional or official capacity, may be abused or neglected.</a:t>
            </a:r>
          </a:p>
          <a:p>
            <a:r>
              <a:rPr lang="en-US" sz="1800" dirty="0" smtClean="0"/>
              <a:t>Be clear about what your role is, and what it is not.</a:t>
            </a:r>
          </a:p>
          <a:p>
            <a:r>
              <a:rPr lang="en-US" sz="1800" dirty="0" smtClean="0"/>
              <a:t>As a mandated reporter, it is your legal obligation to report your suspicions to DCFS. It is not your role to investigate what the child has told you.</a:t>
            </a:r>
          </a:p>
          <a:p>
            <a:endParaRPr lang="en-US" sz="1800" dirty="0"/>
          </a:p>
        </p:txBody>
      </p:sp>
      <p:sp>
        <p:nvSpPr>
          <p:cNvPr id="3" name="Title 2"/>
          <p:cNvSpPr>
            <a:spLocks noGrp="1"/>
          </p:cNvSpPr>
          <p:nvPr>
            <p:ph type="title"/>
          </p:nvPr>
        </p:nvSpPr>
        <p:spPr/>
        <p:txBody>
          <a:bodyPr>
            <a:normAutofit fontScale="90000"/>
          </a:bodyPr>
          <a:lstStyle/>
          <a:p>
            <a:r>
              <a:rPr lang="en-US" dirty="0" smtClean="0"/>
              <a:t>What is the Role of A Mandated Reporter?</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7</a:t>
            </a:fld>
            <a:endParaRPr lang="en-US" altLang="en-US"/>
          </a:p>
        </p:txBody>
      </p:sp>
    </p:spTree>
    <p:extLst>
      <p:ext uri="{BB962C8B-B14F-4D97-AF65-F5344CB8AC3E}">
        <p14:creationId xmlns:p14="http://schemas.microsoft.com/office/powerpoint/2010/main" val="2502730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Possibly as high as 60% of child abuse and neglect is never reported.</a:t>
            </a:r>
          </a:p>
          <a:p>
            <a:r>
              <a:rPr lang="en-US" sz="1800" dirty="0" smtClean="0"/>
              <a:t>Illinois accepts around 70,000 reports per year, impacting more than 100,000 children.</a:t>
            </a:r>
          </a:p>
          <a:p>
            <a:r>
              <a:rPr lang="en-US" sz="1800" dirty="0" smtClean="0"/>
              <a:t>If the under reporting studies are correct, this number only reflects 1/3 of the child abuse and neglect that may actually be occurring in our state.</a:t>
            </a:r>
          </a:p>
          <a:p>
            <a:r>
              <a:rPr lang="en-US" sz="1800" dirty="0" smtClean="0"/>
              <a:t>Early detection and intervention may prevent further abuse, neglect and CHILD DEATHS.</a:t>
            </a:r>
          </a:p>
          <a:p>
            <a:r>
              <a:rPr lang="en-US" sz="1800" dirty="0" smtClean="0"/>
              <a:t>If Mandated Reporters do not recognize the signs of child abuse and neglect and report their suspicions to the Hotline, intervention and treatment may not be possible.</a:t>
            </a:r>
          </a:p>
          <a:p>
            <a:r>
              <a:rPr lang="en-US" sz="1800" dirty="0" smtClean="0"/>
              <a:t>As a Mandated Reporter, YOU play a crucial role in protecting children in Illinois. </a:t>
            </a:r>
            <a:endParaRPr lang="en-US" sz="1800" dirty="0"/>
          </a:p>
        </p:txBody>
      </p:sp>
      <p:sp>
        <p:nvSpPr>
          <p:cNvPr id="3" name="Title 2"/>
          <p:cNvSpPr>
            <a:spLocks noGrp="1"/>
          </p:cNvSpPr>
          <p:nvPr>
            <p:ph type="title"/>
          </p:nvPr>
        </p:nvSpPr>
        <p:spPr/>
        <p:txBody>
          <a:bodyPr>
            <a:normAutofit fontScale="90000"/>
          </a:bodyPr>
          <a:lstStyle/>
          <a:p>
            <a:r>
              <a:rPr lang="en-US" dirty="0" smtClean="0"/>
              <a:t>Why Does Illinois Need Mandated Reporters?</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8</a:t>
            </a:fld>
            <a:endParaRPr lang="en-US" altLang="en-US"/>
          </a:p>
        </p:txBody>
      </p:sp>
    </p:spTree>
    <p:extLst>
      <p:ext uri="{BB962C8B-B14F-4D97-AF65-F5344CB8AC3E}">
        <p14:creationId xmlns:p14="http://schemas.microsoft.com/office/powerpoint/2010/main" val="1344579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1800" dirty="0" smtClean="0"/>
              <a:t>You will fulfill your legal obligation as a Mandated Reporter when you call the DCFS Hotline:</a:t>
            </a:r>
          </a:p>
          <a:p>
            <a:pPr marL="109537" indent="0">
              <a:buNone/>
            </a:pPr>
            <a:r>
              <a:rPr lang="en-US" sz="1800" dirty="0" smtClean="0"/>
              <a:t>	</a:t>
            </a:r>
          </a:p>
          <a:p>
            <a:pPr marL="109537" indent="0">
              <a:buNone/>
            </a:pPr>
            <a:r>
              <a:rPr lang="en-US" sz="1800" dirty="0"/>
              <a:t>	</a:t>
            </a:r>
            <a:r>
              <a:rPr lang="en-US" sz="1800" dirty="0" smtClean="0"/>
              <a:t>1-800-25-ABUSE</a:t>
            </a:r>
          </a:p>
          <a:p>
            <a:pPr marL="109537" indent="0">
              <a:buNone/>
            </a:pPr>
            <a:r>
              <a:rPr lang="en-US" sz="1800" dirty="0"/>
              <a:t>	</a:t>
            </a:r>
            <a:r>
              <a:rPr lang="en-US" sz="1800" dirty="0" smtClean="0"/>
              <a:t>1-800-252-2873</a:t>
            </a:r>
          </a:p>
          <a:p>
            <a:pPr marL="109537" indent="0">
              <a:buNone/>
            </a:pPr>
            <a:r>
              <a:rPr lang="en-US" sz="1800" dirty="0" smtClean="0"/>
              <a:t>	1-217-524-2606</a:t>
            </a:r>
          </a:p>
          <a:p>
            <a:pPr marL="109537" indent="0">
              <a:buNone/>
            </a:pPr>
            <a:r>
              <a:rPr lang="en-US" sz="1800" dirty="0" smtClean="0"/>
              <a:t>	TTY: 1-800-358-5117</a:t>
            </a:r>
          </a:p>
          <a:p>
            <a:pPr marL="109537" indent="0">
              <a:buNone/>
            </a:pPr>
            <a:endParaRPr lang="en-US" sz="1800" dirty="0"/>
          </a:p>
          <a:p>
            <a:pPr marL="109537" indent="0">
              <a:buNone/>
            </a:pPr>
            <a:r>
              <a:rPr lang="en-US" sz="1800" dirty="0" smtClean="0"/>
              <a:t>If the report is a criminal matter, and it is outside of DCFS’s jurisdiction, the Hotline will ask you to notify the police.</a:t>
            </a:r>
            <a:endParaRPr lang="en-US" sz="1800" dirty="0"/>
          </a:p>
        </p:txBody>
      </p:sp>
      <p:sp>
        <p:nvSpPr>
          <p:cNvPr id="3" name="Title 2"/>
          <p:cNvSpPr>
            <a:spLocks noGrp="1"/>
          </p:cNvSpPr>
          <p:nvPr>
            <p:ph type="title"/>
          </p:nvPr>
        </p:nvSpPr>
        <p:spPr/>
        <p:txBody>
          <a:bodyPr/>
          <a:lstStyle/>
          <a:p>
            <a:r>
              <a:rPr lang="en-US" dirty="0" smtClean="0"/>
              <a:t>Reporter Tip</a:t>
            </a:r>
            <a:endParaRPr lang="en-US" dirty="0"/>
          </a:p>
        </p:txBody>
      </p:sp>
      <p:sp>
        <p:nvSpPr>
          <p:cNvPr id="4" name="Slide Number Placeholder 3"/>
          <p:cNvSpPr>
            <a:spLocks noGrp="1"/>
          </p:cNvSpPr>
          <p:nvPr>
            <p:ph type="sldNum" sz="quarter" idx="12"/>
          </p:nvPr>
        </p:nvSpPr>
        <p:spPr/>
        <p:txBody>
          <a:bodyPr/>
          <a:lstStyle/>
          <a:p>
            <a:fld id="{423BEA64-4C08-4FD7-81C2-FDC4B43C5EC0}" type="slidenum">
              <a:rPr lang="en-US" altLang="en-US" smtClean="0"/>
              <a:pPr/>
              <a:t>9</a:t>
            </a:fld>
            <a:endParaRPr lang="en-US" altLang="en-US"/>
          </a:p>
        </p:txBody>
      </p:sp>
    </p:spTree>
    <p:extLst>
      <p:ext uri="{BB962C8B-B14F-4D97-AF65-F5344CB8AC3E}">
        <p14:creationId xmlns:p14="http://schemas.microsoft.com/office/powerpoint/2010/main" val="18748399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UHR">
      <a:dk1>
        <a:srgbClr val="345D7E"/>
      </a:dk1>
      <a:lt1>
        <a:sysClr val="window" lastClr="FFFFFF"/>
      </a:lt1>
      <a:dk2>
        <a:srgbClr val="000000"/>
      </a:dk2>
      <a:lt2>
        <a:srgbClr val="EBDDC3"/>
      </a:lt2>
      <a:accent1>
        <a:srgbClr val="94B6D2"/>
      </a:accent1>
      <a:accent2>
        <a:srgbClr val="345D7E"/>
      </a:accent2>
      <a:accent3>
        <a:srgbClr val="808759"/>
      </a:accent3>
      <a:accent4>
        <a:srgbClr val="D8B25C"/>
      </a:accent4>
      <a:accent5>
        <a:srgbClr val="7BA79D"/>
      </a:accent5>
      <a:accent6>
        <a:srgbClr val="968C8C"/>
      </a:accent6>
      <a:hlink>
        <a:srgbClr val="C00000"/>
      </a:hlink>
      <a:folHlink>
        <a:srgbClr val="7A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oncours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3.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4.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6222</TotalTime>
  <Words>4176</Words>
  <Application>Microsoft Office PowerPoint</Application>
  <PresentationFormat>On-screen Show (4:3)</PresentationFormat>
  <Paragraphs>331</Paragraphs>
  <Slides>39</Slides>
  <Notes>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39</vt:i4>
      </vt:variant>
    </vt:vector>
  </HeadingPairs>
  <TitlesOfParts>
    <vt:vector size="49" baseType="lpstr">
      <vt:lpstr>Arial</vt:lpstr>
      <vt:lpstr>Calibri</vt:lpstr>
      <vt:lpstr>Lucida Sans Unicode</vt:lpstr>
      <vt:lpstr>Tw Cen MT</vt:lpstr>
      <vt:lpstr>Verdana</vt:lpstr>
      <vt:lpstr>Wingdings</vt:lpstr>
      <vt:lpstr>Wingdings 2</vt:lpstr>
      <vt:lpstr>Wingdings 3</vt:lpstr>
      <vt:lpstr>Median</vt:lpstr>
      <vt:lpstr>Concourse</vt:lpstr>
      <vt:lpstr>2021 University of Illinois Triennial Paper-Based ANCRA Training</vt:lpstr>
      <vt:lpstr>ANCRA Overview</vt:lpstr>
      <vt:lpstr>Children At The University</vt:lpstr>
      <vt:lpstr>Why ANCRA Is Important</vt:lpstr>
      <vt:lpstr>Training Content</vt:lpstr>
      <vt:lpstr>Introduction to Mandated Reporting</vt:lpstr>
      <vt:lpstr>What is the Role of A Mandated Reporter?</vt:lpstr>
      <vt:lpstr>Why Does Illinois Need Mandated Reporters?</vt:lpstr>
      <vt:lpstr>Reporter Tip</vt:lpstr>
      <vt:lpstr>Recognizing Key Criteria</vt:lpstr>
      <vt:lpstr>Reporter Tip</vt:lpstr>
      <vt:lpstr>What is Physical Abuse?</vt:lpstr>
      <vt:lpstr>Signs of Physical Abuse</vt:lpstr>
      <vt:lpstr>What is Sexual Abuse?</vt:lpstr>
      <vt:lpstr>Signs of Sexual Abuse</vt:lpstr>
      <vt:lpstr>What is Neglect?</vt:lpstr>
      <vt:lpstr>Signs of Neglect</vt:lpstr>
      <vt:lpstr>What is Human Trafficking?</vt:lpstr>
      <vt:lpstr>Signs of Human Trafficking</vt:lpstr>
      <vt:lpstr>Dealing With Psychological Abuse</vt:lpstr>
      <vt:lpstr>Reporter Tip</vt:lpstr>
      <vt:lpstr>Which Children Are At Risk?</vt:lpstr>
      <vt:lpstr>What is NOT Considered Abuse or Neglect?</vt:lpstr>
      <vt:lpstr>What is NOT Considered Abuse or Neglect? (Con’t)</vt:lpstr>
      <vt:lpstr>Reporter Tip</vt:lpstr>
      <vt:lpstr>When a Child Discloses Abuse or Neglect</vt:lpstr>
      <vt:lpstr>When a Child Discloses Abuse or Neglect</vt:lpstr>
      <vt:lpstr>When a Child Discloses Abuse or Neglect </vt:lpstr>
      <vt:lpstr>Reporter Tip</vt:lpstr>
      <vt:lpstr>Making a Report To The Hotline</vt:lpstr>
      <vt:lpstr>Reporter Tip</vt:lpstr>
      <vt:lpstr>Reporter Tip</vt:lpstr>
      <vt:lpstr>Calling The Hotline</vt:lpstr>
      <vt:lpstr>Important New Initiative in Child Protection</vt:lpstr>
      <vt:lpstr>Animal Abuse Hotline</vt:lpstr>
      <vt:lpstr>Reporter Tip</vt:lpstr>
      <vt:lpstr>Conclusion</vt:lpstr>
      <vt:lpstr>Steps for University of Illinois Employees to Follow</vt:lpstr>
      <vt:lpstr>PowerPoint Presentation</vt:lpstr>
    </vt:vector>
  </TitlesOfParts>
  <Company>University of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Basics of Form I-9</dc:title>
  <dc:creator>Sarah Musselman</dc:creator>
  <cp:lastModifiedBy>Staudacher, Cassandra K</cp:lastModifiedBy>
  <cp:revision>504</cp:revision>
  <cp:lastPrinted>2011-05-19T21:12:51Z</cp:lastPrinted>
  <dcterms:created xsi:type="dcterms:W3CDTF">2011-04-13T02:21:09Z</dcterms:created>
  <dcterms:modified xsi:type="dcterms:W3CDTF">2021-10-27T16:33:48Z</dcterms:modified>
</cp:coreProperties>
</file>